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38"/>
  </p:notesMasterIdLst>
  <p:handoutMasterIdLst>
    <p:handoutMasterId r:id="rId39"/>
  </p:handoutMasterIdLst>
  <p:sldIdLst>
    <p:sldId id="470" r:id="rId2"/>
    <p:sldId id="471" r:id="rId3"/>
    <p:sldId id="484" r:id="rId4"/>
    <p:sldId id="485" r:id="rId5"/>
    <p:sldId id="467" r:id="rId6"/>
    <p:sldId id="465" r:id="rId7"/>
    <p:sldId id="464" r:id="rId8"/>
    <p:sldId id="472" r:id="rId9"/>
    <p:sldId id="486" r:id="rId10"/>
    <p:sldId id="468" r:id="rId11"/>
    <p:sldId id="487" r:id="rId12"/>
    <p:sldId id="466" r:id="rId13"/>
    <p:sldId id="469" r:id="rId14"/>
    <p:sldId id="474" r:id="rId15"/>
    <p:sldId id="473" r:id="rId16"/>
    <p:sldId id="476" r:id="rId17"/>
    <p:sldId id="477" r:id="rId18"/>
    <p:sldId id="475" r:id="rId19"/>
    <p:sldId id="463" r:id="rId20"/>
    <p:sldId id="482" r:id="rId21"/>
    <p:sldId id="478" r:id="rId22"/>
    <p:sldId id="481" r:id="rId23"/>
    <p:sldId id="480" r:id="rId24"/>
    <p:sldId id="483" r:id="rId25"/>
    <p:sldId id="488" r:id="rId26"/>
    <p:sldId id="490" r:id="rId27"/>
    <p:sldId id="491" r:id="rId28"/>
    <p:sldId id="492" r:id="rId29"/>
    <p:sldId id="493" r:id="rId30"/>
    <p:sldId id="494" r:id="rId31"/>
    <p:sldId id="479" r:id="rId32"/>
    <p:sldId id="495" r:id="rId33"/>
    <p:sldId id="498" r:id="rId34"/>
    <p:sldId id="500" r:id="rId35"/>
    <p:sldId id="501" r:id="rId36"/>
    <p:sldId id="497" r:id="rId37"/>
  </p:sldIdLst>
  <p:sldSz cx="9144000" cy="6858000" type="screen4x3"/>
  <p:notesSz cx="6858000" cy="9107488"/>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mn-cs"/>
      </a:defRPr>
    </a:lvl1pPr>
    <a:lvl2pPr marL="457200" algn="l" rtl="0" fontAlgn="base">
      <a:spcBef>
        <a:spcPct val="0"/>
      </a:spcBef>
      <a:spcAft>
        <a:spcPct val="0"/>
      </a:spcAft>
      <a:defRPr kern="1200">
        <a:solidFill>
          <a:schemeClr val="tx1"/>
        </a:solidFill>
        <a:latin typeface="Book Antiqua" pitchFamily="18" charset="0"/>
        <a:ea typeface="+mn-ea"/>
        <a:cs typeface="+mn-cs"/>
      </a:defRPr>
    </a:lvl2pPr>
    <a:lvl3pPr marL="914400" algn="l" rtl="0" fontAlgn="base">
      <a:spcBef>
        <a:spcPct val="0"/>
      </a:spcBef>
      <a:spcAft>
        <a:spcPct val="0"/>
      </a:spcAft>
      <a:defRPr kern="1200">
        <a:solidFill>
          <a:schemeClr val="tx1"/>
        </a:solidFill>
        <a:latin typeface="Book Antiqua" pitchFamily="18" charset="0"/>
        <a:ea typeface="+mn-ea"/>
        <a:cs typeface="+mn-cs"/>
      </a:defRPr>
    </a:lvl3pPr>
    <a:lvl4pPr marL="1371600" algn="l" rtl="0" fontAlgn="base">
      <a:spcBef>
        <a:spcPct val="0"/>
      </a:spcBef>
      <a:spcAft>
        <a:spcPct val="0"/>
      </a:spcAft>
      <a:defRPr kern="1200">
        <a:solidFill>
          <a:schemeClr val="tx1"/>
        </a:solidFill>
        <a:latin typeface="Book Antiqua" pitchFamily="18" charset="0"/>
        <a:ea typeface="+mn-ea"/>
        <a:cs typeface="+mn-cs"/>
      </a:defRPr>
    </a:lvl4pPr>
    <a:lvl5pPr marL="1828800" algn="l" rtl="0" fontAlgn="base">
      <a:spcBef>
        <a:spcPct val="0"/>
      </a:spcBef>
      <a:spcAft>
        <a:spcPct val="0"/>
      </a:spcAft>
      <a:defRPr kern="1200">
        <a:solidFill>
          <a:schemeClr val="tx1"/>
        </a:solidFill>
        <a:latin typeface="Book Antiqua" pitchFamily="18" charset="0"/>
        <a:ea typeface="+mn-ea"/>
        <a:cs typeface="+mn-cs"/>
      </a:defRPr>
    </a:lvl5pPr>
    <a:lvl6pPr marL="2286000" algn="l" defTabSz="914400" rtl="0" eaLnBrk="1" latinLnBrk="0" hangingPunct="1">
      <a:defRPr kern="1200">
        <a:solidFill>
          <a:schemeClr val="tx1"/>
        </a:solidFill>
        <a:latin typeface="Book Antiqua" pitchFamily="18" charset="0"/>
        <a:ea typeface="+mn-ea"/>
        <a:cs typeface="+mn-cs"/>
      </a:defRPr>
    </a:lvl6pPr>
    <a:lvl7pPr marL="2743200" algn="l" defTabSz="914400" rtl="0" eaLnBrk="1" latinLnBrk="0" hangingPunct="1">
      <a:defRPr kern="1200">
        <a:solidFill>
          <a:schemeClr val="tx1"/>
        </a:solidFill>
        <a:latin typeface="Book Antiqua" pitchFamily="18" charset="0"/>
        <a:ea typeface="+mn-ea"/>
        <a:cs typeface="+mn-cs"/>
      </a:defRPr>
    </a:lvl7pPr>
    <a:lvl8pPr marL="3200400" algn="l" defTabSz="914400" rtl="0" eaLnBrk="1" latinLnBrk="0" hangingPunct="1">
      <a:defRPr kern="1200">
        <a:solidFill>
          <a:schemeClr val="tx1"/>
        </a:solidFill>
        <a:latin typeface="Book Antiqua" pitchFamily="18" charset="0"/>
        <a:ea typeface="+mn-ea"/>
        <a:cs typeface="+mn-cs"/>
      </a:defRPr>
    </a:lvl8pPr>
    <a:lvl9pPr marL="3657600" algn="l" defTabSz="914400" rtl="0" eaLnBrk="1" latinLnBrk="0" hangingPunct="1">
      <a:defRPr kern="1200">
        <a:solidFill>
          <a:schemeClr val="tx1"/>
        </a:solidFill>
        <a:latin typeface="Book Antiqua"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C0C0C0"/>
    <a:srgbClr val="DDDDDD"/>
    <a:srgbClr val="FFFFFF"/>
    <a:srgbClr val="111111"/>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456" autoAdjust="0"/>
    <p:restoredTop sz="84030" autoAdjust="0"/>
  </p:normalViewPr>
  <p:slideViewPr>
    <p:cSldViewPr>
      <p:cViewPr varScale="1">
        <p:scale>
          <a:sx n="62" d="100"/>
          <a:sy n="62" d="100"/>
        </p:scale>
        <p:origin x="9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5814"/>
    </p:cViewPr>
  </p:sorterViewPr>
  <p:notesViewPr>
    <p:cSldViewPr>
      <p:cViewPr varScale="1">
        <p:scale>
          <a:sx n="52" d="100"/>
          <a:sy n="52" d="100"/>
        </p:scale>
        <p:origin x="-1574" y="-77"/>
      </p:cViewPr>
      <p:guideLst>
        <p:guide orient="horz" pos="286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lvl1pPr defTabSz="873125">
              <a:defRPr sz="1100">
                <a:latin typeface="Arial" charset="0"/>
              </a:defRPr>
            </a:lvl1pPr>
          </a:lstStyle>
          <a:p>
            <a:pPr>
              <a:defRPr/>
            </a:pPr>
            <a:endParaRPr lang="en-US" dirty="0"/>
          </a:p>
        </p:txBody>
      </p:sp>
      <p:sp>
        <p:nvSpPr>
          <p:cNvPr id="46083"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87316" tIns="43658" rIns="87316" bIns="43658" numCol="1" anchor="t" anchorCtr="0" compatLnSpc="1">
            <a:prstTxWarp prst="textNoShape">
              <a:avLst/>
            </a:prstTxWarp>
          </a:bodyPr>
          <a:lstStyle>
            <a:lvl1pPr algn="r" defTabSz="873125">
              <a:defRPr sz="1100">
                <a:latin typeface="Arial" charset="0"/>
              </a:defRPr>
            </a:lvl1pPr>
          </a:lstStyle>
          <a:p>
            <a:pPr>
              <a:defRPr/>
            </a:pPr>
            <a:endParaRPr lang="en-US" dirty="0"/>
          </a:p>
        </p:txBody>
      </p:sp>
      <p:sp>
        <p:nvSpPr>
          <p:cNvPr id="46084" name="Rectangle 4"/>
          <p:cNvSpPr>
            <a:spLocks noGrp="1" noChangeArrowheads="1"/>
          </p:cNvSpPr>
          <p:nvPr>
            <p:ph type="ftr" sz="quarter" idx="2"/>
          </p:nvPr>
        </p:nvSpPr>
        <p:spPr bwMode="auto">
          <a:xfrm>
            <a:off x="0" y="8650288"/>
            <a:ext cx="2971800" cy="455612"/>
          </a:xfrm>
          <a:prstGeom prst="rect">
            <a:avLst/>
          </a:prstGeom>
          <a:noFill/>
          <a:ln w="9525">
            <a:noFill/>
            <a:miter lim="800000"/>
            <a:headEnd/>
            <a:tailEnd/>
          </a:ln>
          <a:effectLst/>
        </p:spPr>
        <p:txBody>
          <a:bodyPr vert="horz" wrap="square" lIns="87316" tIns="43658" rIns="87316" bIns="43658" numCol="1" anchor="b" anchorCtr="0" compatLnSpc="1">
            <a:prstTxWarp prst="textNoShape">
              <a:avLst/>
            </a:prstTxWarp>
          </a:bodyPr>
          <a:lstStyle>
            <a:lvl1pPr defTabSz="873125">
              <a:defRPr sz="1100">
                <a:latin typeface="Arial" charset="0"/>
              </a:defRPr>
            </a:lvl1pPr>
          </a:lstStyle>
          <a:p>
            <a:pPr>
              <a:defRPr/>
            </a:pPr>
            <a:endParaRPr lang="en-US" dirty="0"/>
          </a:p>
        </p:txBody>
      </p:sp>
      <p:sp>
        <p:nvSpPr>
          <p:cNvPr id="46085" name="Rectangle 5"/>
          <p:cNvSpPr>
            <a:spLocks noGrp="1" noChangeArrowheads="1"/>
          </p:cNvSpPr>
          <p:nvPr>
            <p:ph type="sldNum" sz="quarter" idx="3"/>
          </p:nvPr>
        </p:nvSpPr>
        <p:spPr bwMode="auto">
          <a:xfrm>
            <a:off x="3884613" y="8650288"/>
            <a:ext cx="2971800" cy="455612"/>
          </a:xfrm>
          <a:prstGeom prst="rect">
            <a:avLst/>
          </a:prstGeom>
          <a:noFill/>
          <a:ln w="9525">
            <a:noFill/>
            <a:miter lim="800000"/>
            <a:headEnd/>
            <a:tailEnd/>
          </a:ln>
          <a:effectLst/>
        </p:spPr>
        <p:txBody>
          <a:bodyPr vert="horz" wrap="square" lIns="87316" tIns="43658" rIns="87316" bIns="43658" numCol="1" anchor="b" anchorCtr="0" compatLnSpc="1">
            <a:prstTxWarp prst="textNoShape">
              <a:avLst/>
            </a:prstTxWarp>
          </a:bodyPr>
          <a:lstStyle>
            <a:lvl1pPr algn="r" defTabSz="873125">
              <a:defRPr sz="1100">
                <a:latin typeface="Arial" charset="0"/>
              </a:defRPr>
            </a:lvl1pPr>
          </a:lstStyle>
          <a:p>
            <a:pPr>
              <a:defRPr/>
            </a:pPr>
            <a:fld id="{92AB1BBF-3A36-493F-814A-D4620BA7FC3C}" type="slidenum">
              <a:rPr lang="en-US"/>
              <a:pPr>
                <a:defRPr/>
              </a:pPr>
              <a:t>‹#›</a:t>
            </a:fld>
            <a:endParaRPr lang="en-US" dirty="0"/>
          </a:p>
        </p:txBody>
      </p:sp>
    </p:spTree>
    <p:extLst>
      <p:ext uri="{BB962C8B-B14F-4D97-AF65-F5344CB8AC3E}">
        <p14:creationId xmlns:p14="http://schemas.microsoft.com/office/powerpoint/2010/main" val="1170297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22883"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52525" y="682625"/>
            <a:ext cx="4552950" cy="34147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685800" y="4325938"/>
            <a:ext cx="5486400" cy="409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886" name="Rectangle 6"/>
          <p:cNvSpPr>
            <a:spLocks noGrp="1" noChangeArrowheads="1"/>
          </p:cNvSpPr>
          <p:nvPr>
            <p:ph type="ftr" sz="quarter" idx="4"/>
          </p:nvPr>
        </p:nvSpPr>
        <p:spPr bwMode="auto">
          <a:xfrm>
            <a:off x="0" y="865028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22887" name="Rectangle 7"/>
          <p:cNvSpPr>
            <a:spLocks noGrp="1" noChangeArrowheads="1"/>
          </p:cNvSpPr>
          <p:nvPr>
            <p:ph type="sldNum" sz="quarter" idx="5"/>
          </p:nvPr>
        </p:nvSpPr>
        <p:spPr bwMode="auto">
          <a:xfrm>
            <a:off x="3884613" y="8650288"/>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18C5978-ADEA-44A2-9C9E-BF66A10BC2D3}" type="slidenum">
              <a:rPr lang="en-US"/>
              <a:pPr>
                <a:defRPr/>
              </a:pPr>
              <a:t>‹#›</a:t>
            </a:fld>
            <a:endParaRPr lang="en-US" dirty="0"/>
          </a:p>
        </p:txBody>
      </p:sp>
    </p:spTree>
    <p:extLst>
      <p:ext uri="{BB962C8B-B14F-4D97-AF65-F5344CB8AC3E}">
        <p14:creationId xmlns:p14="http://schemas.microsoft.com/office/powerpoint/2010/main" val="508120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54E6083B-0AB7-4A4F-A5E1-7F706781190E}"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p14="http://schemas.microsoft.com/office/powerpoint/2010/main" val="418212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6314F53-3972-452A-8578-A8B0B48BD25F}"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4014424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6314F53-3972-452A-8578-A8B0B48BD25F}"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275401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418C5978-ADEA-44A2-9C9E-BF66A10BC2D3}" type="slidenum">
              <a:rPr lang="en-US" smtClean="0"/>
              <a:pPr>
                <a:defRPr/>
              </a:pPr>
              <a:t>14</a:t>
            </a:fld>
            <a:endParaRPr lang="en-US" dirty="0"/>
          </a:p>
        </p:txBody>
      </p:sp>
    </p:spTree>
    <p:extLst>
      <p:ext uri="{BB962C8B-B14F-4D97-AF65-F5344CB8AC3E}">
        <p14:creationId xmlns:p14="http://schemas.microsoft.com/office/powerpoint/2010/main" val="266376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6314F53-3972-452A-8578-A8B0B48BD25F}" type="slidenum">
              <a:rPr lang="en-GB" smtClean="0">
                <a:solidFill>
                  <a:prstClr val="black"/>
                </a:solidFill>
              </a:rPr>
              <a:pPr>
                <a:defRPr/>
              </a:pPr>
              <a:t>19</a:t>
            </a:fld>
            <a:endParaRPr lang="en-GB" dirty="0">
              <a:solidFill>
                <a:prstClr val="black"/>
              </a:solidFill>
            </a:endParaRPr>
          </a:p>
        </p:txBody>
      </p:sp>
    </p:spTree>
    <p:extLst>
      <p:ext uri="{BB962C8B-B14F-4D97-AF65-F5344CB8AC3E}">
        <p14:creationId xmlns:p14="http://schemas.microsoft.com/office/powerpoint/2010/main" val="24497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smtClean="0"/>
              <a:t>se 1˙000/(1 + </a:t>
            </a:r>
            <a:r>
              <a:rPr lang="it-IT" altLang="en-US" i="1" smtClean="0"/>
              <a:t>r</a:t>
            </a:r>
            <a:r>
              <a:rPr lang="it-IT" altLang="en-US" smtClean="0"/>
              <a:t>*)</a:t>
            </a:r>
            <a:r>
              <a:rPr lang="it-IT" altLang="en-US" baseline="30000" smtClean="0"/>
              <a:t>50</a:t>
            </a:r>
            <a:r>
              <a:rPr lang="it-IT" altLang="en-US" smtClean="0"/>
              <a:t> = 54.26 </a:t>
            </a:r>
            <a:r>
              <a:rPr lang="it-IT" altLang="en-US" smtClean="0">
                <a:sym typeface="Symbol" panose="05050102010706020507" pitchFamily="18" charset="2"/>
              </a:rPr>
              <a:t></a:t>
            </a:r>
            <a:r>
              <a:rPr lang="it-IT" altLang="en-US" smtClean="0"/>
              <a:t> (1 + </a:t>
            </a:r>
            <a:r>
              <a:rPr lang="it-IT" altLang="en-US" i="1" smtClean="0"/>
              <a:t>r</a:t>
            </a:r>
            <a:r>
              <a:rPr lang="it-IT" altLang="en-US" smtClean="0"/>
              <a:t>*)</a:t>
            </a:r>
            <a:r>
              <a:rPr lang="it-IT" altLang="en-US" baseline="30000" smtClean="0"/>
              <a:t>50</a:t>
            </a:r>
            <a:r>
              <a:rPr lang="it-IT" altLang="en-US" smtClean="0"/>
              <a:t> = 1˙000/54.26 </a:t>
            </a:r>
            <a:r>
              <a:rPr lang="it-IT" altLang="en-US" smtClean="0">
                <a:sym typeface="Symbol" panose="05050102010706020507" pitchFamily="18" charset="2"/>
              </a:rPr>
              <a:t></a:t>
            </a:r>
            <a:r>
              <a:rPr lang="it-IT" altLang="en-US" smtClean="0"/>
              <a:t> </a:t>
            </a:r>
            <a:r>
              <a:rPr lang="it-IT" altLang="en-US" i="1" smtClean="0"/>
              <a:t>r</a:t>
            </a:r>
            <a:r>
              <a:rPr lang="it-IT" altLang="en-US" smtClean="0"/>
              <a:t>* = (1˙000/54.26)</a:t>
            </a:r>
            <a:r>
              <a:rPr lang="it-IT" altLang="en-US" baseline="30000" smtClean="0"/>
              <a:t>1/50</a:t>
            </a:r>
            <a:r>
              <a:rPr lang="it-IT" altLang="en-US" smtClean="0"/>
              <a:t> − 1 = 0.06.</a:t>
            </a:r>
          </a:p>
          <a:p>
            <a:endParaRPr lang="it-IT" altLang="en-US" smtClean="0"/>
          </a:p>
        </p:txBody>
      </p:sp>
      <p:sp>
        <p:nvSpPr>
          <p:cNvPr id="4198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F45D42-E1E5-493E-8960-A8B0B458CCF5}" type="slidenum">
              <a:rPr lang="it-IT" altLang="en-US"/>
              <a:pPr eaLnBrk="1" hangingPunct="1"/>
              <a:t>27</a:t>
            </a:fld>
            <a:endParaRPr lang="it-IT" altLang="en-US"/>
          </a:p>
        </p:txBody>
      </p:sp>
    </p:spTree>
    <p:extLst>
      <p:ext uri="{BB962C8B-B14F-4D97-AF65-F5344CB8AC3E}">
        <p14:creationId xmlns:p14="http://schemas.microsoft.com/office/powerpoint/2010/main" val="357604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418C5978-ADEA-44A2-9C9E-BF66A10BC2D3}" type="slidenum">
              <a:rPr lang="en-US" smtClean="0"/>
              <a:pPr>
                <a:defRPr/>
              </a:pPr>
              <a:t>34</a:t>
            </a:fld>
            <a:endParaRPr lang="en-US" dirty="0"/>
          </a:p>
        </p:txBody>
      </p:sp>
    </p:spTree>
    <p:extLst>
      <p:ext uri="{BB962C8B-B14F-4D97-AF65-F5344CB8AC3E}">
        <p14:creationId xmlns:p14="http://schemas.microsoft.com/office/powerpoint/2010/main" val="36476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523E408-E5F3-4B54-AB7F-7AF2E1769433}"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631221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2173F11-F07D-416A-9E47-1E84A7DA5787}"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35114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7A8736-6906-4227-BD90-4BF2776571EA}"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53871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CE918B6-57D6-4DEE-A23F-8D93E2FBD217}"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91941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11891C-62D9-47BC-80C4-79D84AF2BC99}"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44939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A616A82-B4E5-43DB-8D53-CF749D5B6B8E}"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98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D275AC-E67C-42DA-806B-A7A43CDD2158}"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54533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87D0579-0421-43CB-B618-A6715C068DC3}"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426143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3DEE8A-53C5-454C-87DE-F428D19529A9}"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84953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AB8C17E-6AA0-4C6D-B234-D2F0D6583B75}"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9387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altLang="en-US" smtClean="0">
                <a:solidFill>
                  <a:prstClr val="black">
                    <a:tint val="75000"/>
                  </a:prstClr>
                </a:solidFill>
              </a:rPr>
              <a:t>Summer 2008</a:t>
            </a:r>
            <a:endParaRPr lang="en-US" alt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ltLang="en-US" dirty="0" smtClean="0">
                <a:solidFill>
                  <a:prstClr val="black">
                    <a:tint val="75000"/>
                  </a:prstClr>
                </a:solidFill>
              </a:rPr>
              <a:t>Economics of Climate Change</a:t>
            </a:r>
            <a:endParaRPr lang="en-US"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83F457-04BD-4666-BA91-C283AFB65B9B}" type="slidenum">
              <a:rPr lang="en-US" altLang="en-US" smtClean="0">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7486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ltLang="en-US" smtClean="0">
                <a:solidFill>
                  <a:prstClr val="black">
                    <a:tint val="75000"/>
                  </a:prstClr>
                </a:solidFill>
                <a:latin typeface="Calibri"/>
                <a:cs typeface="Arial" charset="0"/>
              </a:rPr>
              <a:t>Summer 2008</a:t>
            </a:r>
            <a:endParaRPr lang="en-US" altLang="en-US" dirty="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n-US" dirty="0" smtClean="0">
                <a:solidFill>
                  <a:prstClr val="black">
                    <a:tint val="75000"/>
                  </a:prstClr>
                </a:solidFill>
                <a:latin typeface="Calibri"/>
                <a:cs typeface="Arial" charset="0"/>
              </a:rPr>
              <a:t>Economics of Climate Change</a:t>
            </a:r>
            <a:endParaRPr lang="en-US" altLang="en-US" dirty="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456193-9095-4461-9252-7FB9837E06BC}" type="slidenum">
              <a:rPr lang="en-US" altLang="en-US" smtClean="0">
                <a:solidFill>
                  <a:prstClr val="black">
                    <a:tint val="75000"/>
                  </a:prstClr>
                </a:solidFill>
                <a:latin typeface="Calibri"/>
                <a:cs typeface="Arial" charset="0"/>
              </a:rPr>
              <a:pPr/>
              <a:t>‹#›</a:t>
            </a:fld>
            <a:endParaRPr lang="en-US" altLang="en-US" dirty="0">
              <a:solidFill>
                <a:prstClr val="black">
                  <a:tint val="75000"/>
                </a:prstClr>
              </a:solidFill>
              <a:latin typeface="Calibri"/>
              <a:cs typeface="Arial" charset="0"/>
            </a:endParaRPr>
          </a:p>
        </p:txBody>
      </p:sp>
    </p:spTree>
    <p:extLst>
      <p:ext uri="{BB962C8B-B14F-4D97-AF65-F5344CB8AC3E}">
        <p14:creationId xmlns:p14="http://schemas.microsoft.com/office/powerpoint/2010/main" val="36435554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2895600"/>
          </a:xfrm>
        </p:spPr>
        <p:txBody>
          <a:bodyPr>
            <a:normAutofit fontScale="90000"/>
          </a:bodyPr>
          <a:lstStyle/>
          <a:p>
            <a:r>
              <a:rPr lang="en-IN" sz="4000" b="1" dirty="0" smtClean="0">
                <a:latin typeface="Arial" panose="020B0604020202020204" pitchFamily="34" charset="0"/>
                <a:cs typeface="Arial" panose="020B0604020202020204" pitchFamily="34" charset="0"/>
              </a:rPr>
              <a:t/>
            </a:r>
            <a:br>
              <a:rPr lang="en-IN" sz="4000" b="1" dirty="0" smtClean="0">
                <a:latin typeface="Arial" panose="020B0604020202020204" pitchFamily="34" charset="0"/>
                <a:cs typeface="Arial" panose="020B0604020202020204" pitchFamily="34" charset="0"/>
              </a:rPr>
            </a:br>
            <a:r>
              <a:rPr lang="en-IN" sz="4000" b="1" dirty="0" smtClean="0">
                <a:cs typeface="Arial" panose="020B0604020202020204" pitchFamily="34" charset="0"/>
              </a:rPr>
              <a:t>Course 609</a:t>
            </a:r>
            <a:br>
              <a:rPr lang="en-IN" sz="4000" b="1" dirty="0" smtClean="0">
                <a:cs typeface="Arial" panose="020B0604020202020204" pitchFamily="34" charset="0"/>
              </a:rPr>
            </a:br>
            <a:r>
              <a:rPr lang="en-IN" sz="4000" b="1" dirty="0">
                <a:latin typeface="Arial" panose="020B0604020202020204" pitchFamily="34" charset="0"/>
                <a:cs typeface="Arial" panose="020B0604020202020204" pitchFamily="34" charset="0"/>
              </a:rPr>
              <a:t/>
            </a:r>
            <a:br>
              <a:rPr lang="en-IN" sz="4000" b="1" dirty="0">
                <a:latin typeface="Arial" panose="020B0604020202020204" pitchFamily="34" charset="0"/>
                <a:cs typeface="Arial" panose="020B0604020202020204" pitchFamily="34" charset="0"/>
              </a:rPr>
            </a:br>
            <a:r>
              <a:rPr lang="en-IN" sz="4000" b="1" dirty="0" smtClean="0">
                <a:cs typeface="Arial" panose="020B0604020202020204" pitchFamily="34" charset="0"/>
              </a:rPr>
              <a:t>Discounting and Climate Change</a:t>
            </a:r>
            <a:r>
              <a:rPr lang="en-IN" sz="2800" dirty="0" smtClean="0"/>
              <a:t/>
            </a:r>
            <a:br>
              <a:rPr lang="en-IN" sz="2800" dirty="0" smtClean="0"/>
            </a:br>
            <a:r>
              <a:rPr lang="en-IN" sz="2800" dirty="0"/>
              <a:t/>
            </a:r>
            <a:br>
              <a:rPr lang="en-IN" sz="2800" dirty="0"/>
            </a:br>
            <a:r>
              <a:rPr lang="en-IN" sz="2800" dirty="0" smtClean="0"/>
              <a:t>(in progress…)</a:t>
            </a:r>
            <a:br>
              <a:rPr lang="en-IN" sz="2800" dirty="0" smtClean="0"/>
            </a:br>
            <a:endParaRPr lang="en-US" sz="2800" dirty="0"/>
          </a:p>
        </p:txBody>
      </p:sp>
    </p:spTree>
    <p:extLst>
      <p:ext uri="{BB962C8B-B14F-4D97-AF65-F5344CB8AC3E}">
        <p14:creationId xmlns:p14="http://schemas.microsoft.com/office/powerpoint/2010/main" val="2758573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411162"/>
          </a:xfrm>
        </p:spPr>
        <p:txBody>
          <a:bodyPr>
            <a:normAutofit fontScale="90000"/>
          </a:bodyPr>
          <a:lstStyle/>
          <a:p>
            <a:r>
              <a:rPr lang="fi-FI" altLang="en-US" sz="3600" b="1" dirty="0" smtClean="0"/>
              <a:t>Stern Review (2006)</a:t>
            </a:r>
            <a:endParaRPr lang="fi-FI" altLang="en-US" sz="3600" b="1" dirty="0"/>
          </a:p>
        </p:txBody>
      </p:sp>
      <p:sp>
        <p:nvSpPr>
          <p:cNvPr id="76803" name="Rectangle 3"/>
          <p:cNvSpPr>
            <a:spLocks noGrp="1" noChangeArrowheads="1"/>
          </p:cNvSpPr>
          <p:nvPr>
            <p:ph idx="1"/>
          </p:nvPr>
        </p:nvSpPr>
        <p:spPr>
          <a:xfrm>
            <a:off x="304800" y="990600"/>
            <a:ext cx="8458200" cy="5334000"/>
          </a:xfrm>
        </p:spPr>
        <p:txBody>
          <a:bodyPr>
            <a:normAutofit/>
          </a:bodyPr>
          <a:lstStyle/>
          <a:p>
            <a:pPr>
              <a:spcBef>
                <a:spcPts val="0"/>
              </a:spcBef>
            </a:pPr>
            <a:r>
              <a:rPr lang="en-US" sz="2400" dirty="0" smtClean="0"/>
              <a:t>Dire </a:t>
            </a:r>
            <a:r>
              <a:rPr lang="en-US" sz="2400" dirty="0"/>
              <a:t>warning that global </a:t>
            </a:r>
            <a:r>
              <a:rPr lang="en-US" sz="2400" dirty="0" smtClean="0"/>
              <a:t>GDP at future risk of a 20% reduction if we fail to invest 1% of world GDP now to reduce global warming.</a:t>
            </a:r>
          </a:p>
          <a:p>
            <a:pPr>
              <a:spcBef>
                <a:spcPts val="0"/>
              </a:spcBef>
            </a:pPr>
            <a:r>
              <a:rPr lang="en-US" sz="2400" dirty="0" smtClean="0"/>
              <a:t>However, critics </a:t>
            </a:r>
            <a:r>
              <a:rPr lang="en-US" sz="2400" dirty="0"/>
              <a:t>questioned the findings on the basis that they were arrived at using an extremely low discount </a:t>
            </a:r>
            <a:r>
              <a:rPr lang="en-US" sz="2400" dirty="0" smtClean="0"/>
              <a:t>rate of </a:t>
            </a:r>
            <a:r>
              <a:rPr lang="en-US" sz="2400" dirty="0"/>
              <a:t>1.4% used in economic </a:t>
            </a:r>
            <a:r>
              <a:rPr lang="en-US" sz="2400" dirty="0" smtClean="0"/>
              <a:t>modeling</a:t>
            </a:r>
            <a:r>
              <a:rPr lang="en-US" sz="2400" dirty="0"/>
              <a:t> .</a:t>
            </a:r>
            <a:endParaRPr lang="en-US" sz="2400" dirty="0" smtClean="0"/>
          </a:p>
          <a:p>
            <a:pPr>
              <a:spcBef>
                <a:spcPts val="0"/>
              </a:spcBef>
            </a:pPr>
            <a:r>
              <a:rPr lang="en-US" sz="2400" dirty="0" smtClean="0"/>
              <a:t>No consensus on SDR (Stern vs. Nordhaus vs. Weitzman).</a:t>
            </a:r>
          </a:p>
          <a:p>
            <a:pPr>
              <a:spcBef>
                <a:spcPts val="0"/>
              </a:spcBef>
            </a:pPr>
            <a:r>
              <a:rPr lang="en-US" sz="2400" dirty="0"/>
              <a:t>Since </a:t>
            </a:r>
            <a:r>
              <a:rPr lang="en-US" sz="2400" dirty="0" smtClean="0"/>
              <a:t>there is a </a:t>
            </a:r>
            <a:r>
              <a:rPr lang="en-US" sz="2400" dirty="0"/>
              <a:t>strong probability </a:t>
            </a:r>
            <a:r>
              <a:rPr lang="en-US" sz="2400" dirty="0" smtClean="0"/>
              <a:t>world </a:t>
            </a:r>
            <a:r>
              <a:rPr lang="en-US" sz="2400" dirty="0"/>
              <a:t>will suffer significantly in the future due to global change in temperature, finding the correct social discount rate for the benefits of reducing CO2 emissions and other harmful greenhouse gases is very important</a:t>
            </a:r>
            <a:r>
              <a:rPr lang="en-US" sz="2400" dirty="0" smtClean="0"/>
              <a:t>.</a:t>
            </a:r>
          </a:p>
          <a:p>
            <a:pPr>
              <a:spcBef>
                <a:spcPts val="0"/>
              </a:spcBef>
            </a:pPr>
            <a:r>
              <a:rPr lang="en-US" sz="2400" dirty="0" smtClean="0"/>
              <a:t>Stern’s prtp (</a:t>
            </a:r>
            <a:r>
              <a:rPr lang="el-GR" sz="2400" i="1" dirty="0" smtClean="0"/>
              <a:t>ρ</a:t>
            </a:r>
            <a:r>
              <a:rPr lang="en-US" sz="2400" dirty="0" smtClean="0"/>
              <a:t>) = 0.1% (one-tenth of 1%), that is, 0.001.</a:t>
            </a:r>
          </a:p>
          <a:p>
            <a:pPr>
              <a:spcBef>
                <a:spcPts val="0"/>
              </a:spcBef>
            </a:pPr>
            <a:r>
              <a:rPr lang="en-US" sz="2400" dirty="0" smtClean="0"/>
              <a:t>Non-zero rate justified on the basis of probability of extinction.</a:t>
            </a:r>
            <a:endParaRPr lang="en-US" sz="2400" dirty="0"/>
          </a:p>
          <a:p>
            <a:pPr>
              <a:spcBef>
                <a:spcPts val="0"/>
              </a:spcBef>
            </a:pPr>
            <a:endParaRPr lang="en-US" sz="2500" dirty="0"/>
          </a:p>
          <a:p>
            <a:endParaRPr lang="en-US" sz="2400" dirty="0" smtClean="0"/>
          </a:p>
          <a:p>
            <a:pPr>
              <a:spcBef>
                <a:spcPts val="0"/>
              </a:spcBef>
            </a:pPr>
            <a:endParaRPr lang="fi-FI" altLang="en-US" sz="2400" dirty="0"/>
          </a:p>
        </p:txBody>
      </p:sp>
    </p:spTree>
    <p:extLst>
      <p:ext uri="{BB962C8B-B14F-4D97-AF65-F5344CB8AC3E}">
        <p14:creationId xmlns:p14="http://schemas.microsoft.com/office/powerpoint/2010/main" val="1048244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53325" y="152400"/>
            <a:ext cx="7772400" cy="457200"/>
          </a:xfrm>
        </p:spPr>
        <p:txBody>
          <a:bodyPr>
            <a:noAutofit/>
          </a:bodyPr>
          <a:lstStyle/>
          <a:p>
            <a:pPr eaLnBrk="1" hangingPunct="1">
              <a:defRPr/>
            </a:pPr>
            <a:r>
              <a:rPr lang="en-GB" altLang="it-IT" sz="2800" dirty="0" smtClean="0"/>
              <a:t>Ethics and climate change in the Stern Review</a:t>
            </a:r>
          </a:p>
        </p:txBody>
      </p:sp>
      <p:sp>
        <p:nvSpPr>
          <p:cNvPr id="22531" name="Text Box 3"/>
          <p:cNvSpPr txBox="1">
            <a:spLocks noChangeArrowheads="1"/>
          </p:cNvSpPr>
          <p:nvPr/>
        </p:nvSpPr>
        <p:spPr bwMode="auto">
          <a:xfrm>
            <a:off x="457200" y="762000"/>
            <a:ext cx="8001000" cy="57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GB" altLang="it-IT" sz="1800" dirty="0">
                <a:latin typeface="+mn-lt"/>
                <a:cs typeface="Times New Roman" panose="02020603050405020304" pitchFamily="18" charset="0"/>
              </a:rPr>
              <a:t>As compared with most previous economic analyses, the Stern Review recommended stronger and earlier mitigation action. It was explicit that this was largely driven by its ethical position, as reflected in the values used for the utility discount rate ρ and the elasticity of marginal utility η in the iso-elastic utility function.</a:t>
            </a:r>
          </a:p>
          <a:p>
            <a:pPr eaLnBrk="1" hangingPunct="1">
              <a:spcBef>
                <a:spcPct val="50000"/>
              </a:spcBef>
              <a:buClrTx/>
              <a:buSzTx/>
              <a:buFontTx/>
              <a:buNone/>
            </a:pPr>
            <a:r>
              <a:rPr lang="en-GB" altLang="it-IT" sz="1800" dirty="0">
                <a:solidFill>
                  <a:srgbClr val="FF0000"/>
                </a:solidFill>
                <a:latin typeface="+mn-lt"/>
                <a:cs typeface="Times New Roman" panose="02020603050405020304" pitchFamily="18" charset="0"/>
              </a:rPr>
              <a:t>Stern was criticised by a number of economists for using unreasonably low values for both ρ and η.</a:t>
            </a:r>
          </a:p>
          <a:p>
            <a:pPr eaLnBrk="1" hangingPunct="1">
              <a:spcBef>
                <a:spcPct val="50000"/>
              </a:spcBef>
              <a:buClrTx/>
              <a:buSzTx/>
              <a:buFontTx/>
              <a:buNone/>
            </a:pPr>
            <a:r>
              <a:rPr lang="en-GB" altLang="it-IT" sz="1800" dirty="0">
                <a:latin typeface="+mn-lt"/>
                <a:cs typeface="Times New Roman" panose="02020603050405020304" pitchFamily="18" charset="0"/>
              </a:rPr>
              <a:t>For </a:t>
            </a:r>
            <a:r>
              <a:rPr lang="en-GB" altLang="it-IT" sz="1800" dirty="0">
                <a:solidFill>
                  <a:schemeClr val="accent1"/>
                </a:solidFill>
                <a:latin typeface="+mn-lt"/>
                <a:cs typeface="Times New Roman" panose="02020603050405020304" pitchFamily="18" charset="0"/>
              </a:rPr>
              <a:t>ρ</a:t>
            </a:r>
            <a:r>
              <a:rPr lang="en-GB" altLang="it-IT" sz="1800" dirty="0">
                <a:latin typeface="+mn-lt"/>
                <a:cs typeface="Times New Roman" panose="02020603050405020304" pitchFamily="18" charset="0"/>
              </a:rPr>
              <a:t> Stern took the </a:t>
            </a:r>
            <a:r>
              <a:rPr lang="en-GB" altLang="it-IT" sz="1800" dirty="0">
                <a:solidFill>
                  <a:schemeClr val="accent1"/>
                </a:solidFill>
                <a:latin typeface="+mn-lt"/>
                <a:cs typeface="Times New Roman" panose="02020603050405020304" pitchFamily="18" charset="0"/>
              </a:rPr>
              <a:t>p</a:t>
            </a:r>
            <a:r>
              <a:rPr lang="en-GB" altLang="it-IT" sz="1800" dirty="0" smtClean="0">
                <a:solidFill>
                  <a:schemeClr val="accent1"/>
                </a:solidFill>
                <a:latin typeface="+mn-lt"/>
                <a:cs typeface="Times New Roman" panose="02020603050405020304" pitchFamily="18" charset="0"/>
              </a:rPr>
              <a:t>rescriptive </a:t>
            </a:r>
            <a:r>
              <a:rPr lang="en-GB" altLang="it-IT" sz="1800" dirty="0">
                <a:solidFill>
                  <a:schemeClr val="accent1"/>
                </a:solidFill>
                <a:latin typeface="+mn-lt"/>
                <a:cs typeface="Times New Roman" panose="02020603050405020304" pitchFamily="18" charset="0"/>
              </a:rPr>
              <a:t>position</a:t>
            </a:r>
            <a:r>
              <a:rPr lang="en-GB" altLang="it-IT" sz="1800" dirty="0">
                <a:latin typeface="+mn-lt"/>
                <a:cs typeface="Times New Roman" panose="02020603050405020304" pitchFamily="18" charset="0"/>
              </a:rPr>
              <a:t> and the extinction probability argument and used </a:t>
            </a:r>
            <a:r>
              <a:rPr lang="en-GB" altLang="it-IT" sz="1800" dirty="0">
                <a:solidFill>
                  <a:schemeClr val="accent1"/>
                </a:solidFill>
                <a:latin typeface="+mn-lt"/>
                <a:cs typeface="Times New Roman" panose="02020603050405020304" pitchFamily="18" charset="0"/>
              </a:rPr>
              <a:t>0.001</a:t>
            </a:r>
            <a:r>
              <a:rPr lang="en-GB" altLang="it-IT" sz="1800" dirty="0">
                <a:latin typeface="+mn-lt"/>
                <a:cs typeface="Times New Roman" panose="02020603050405020304" pitchFamily="18" charset="0"/>
              </a:rPr>
              <a:t>, giving more weight to future costs and benefits than many economists thought appropriate.</a:t>
            </a:r>
          </a:p>
          <a:p>
            <a:pPr eaLnBrk="1" hangingPunct="1">
              <a:spcBef>
                <a:spcPct val="50000"/>
              </a:spcBef>
              <a:buClrTx/>
              <a:buSzTx/>
              <a:buFontTx/>
              <a:buNone/>
            </a:pPr>
            <a:r>
              <a:rPr lang="en-GB" altLang="it-IT" sz="1800" dirty="0">
                <a:latin typeface="+mn-lt"/>
                <a:cs typeface="Times New Roman" panose="02020603050405020304" pitchFamily="18" charset="0"/>
              </a:rPr>
              <a:t>For </a:t>
            </a:r>
            <a:r>
              <a:rPr lang="en-GB" altLang="it-IT" sz="1800" dirty="0">
                <a:solidFill>
                  <a:schemeClr val="accent2"/>
                </a:solidFill>
                <a:latin typeface="+mn-lt"/>
                <a:cs typeface="Times New Roman" panose="02020603050405020304" pitchFamily="18" charset="0"/>
              </a:rPr>
              <a:t>η</a:t>
            </a:r>
            <a:r>
              <a:rPr lang="en-GB" altLang="it-IT" sz="1800" dirty="0">
                <a:latin typeface="+mn-lt"/>
                <a:cs typeface="Times New Roman" panose="02020603050405020304" pitchFamily="18" charset="0"/>
              </a:rPr>
              <a:t> Stern used the value </a:t>
            </a:r>
            <a:r>
              <a:rPr lang="en-GB" altLang="it-IT" sz="1800" dirty="0">
                <a:solidFill>
                  <a:schemeClr val="accent2"/>
                </a:solidFill>
                <a:latin typeface="+mn-lt"/>
                <a:cs typeface="Times New Roman" panose="02020603050405020304" pitchFamily="18" charset="0"/>
              </a:rPr>
              <a:t>1</a:t>
            </a:r>
            <a:r>
              <a:rPr lang="en-GB" altLang="it-IT" sz="1800" dirty="0">
                <a:latin typeface="+mn-lt"/>
                <a:cs typeface="Times New Roman" panose="02020603050405020304" pitchFamily="18" charset="0"/>
              </a:rPr>
              <a:t>. </a:t>
            </a:r>
            <a:r>
              <a:rPr lang="en-GB" altLang="it-IT" sz="1800" dirty="0">
                <a:solidFill>
                  <a:schemeClr val="accent2"/>
                </a:solidFill>
                <a:latin typeface="+mn-lt"/>
                <a:cs typeface="Times New Roman" panose="02020603050405020304" pitchFamily="18" charset="0"/>
              </a:rPr>
              <a:t>Critics argued that this also gave too much weight to future, and richer, peoples’ utility</a:t>
            </a:r>
            <a:r>
              <a:rPr lang="en-GB" altLang="it-IT" sz="1800" dirty="0">
                <a:latin typeface="+mn-lt"/>
                <a:cs typeface="Times New Roman" panose="02020603050405020304" pitchFamily="18" charset="0"/>
              </a:rPr>
              <a:t>. Stern conceded that higher values for η could be entertained, but that the implications of η &gt; 2 were unacceptable. </a:t>
            </a:r>
          </a:p>
          <a:p>
            <a:pPr eaLnBrk="1" hangingPunct="1">
              <a:spcBef>
                <a:spcPct val="50000"/>
              </a:spcBef>
              <a:buClrTx/>
              <a:buSzTx/>
              <a:buFontTx/>
              <a:buNone/>
            </a:pPr>
            <a:r>
              <a:rPr lang="en-GB" altLang="it-IT" sz="1800" dirty="0">
                <a:latin typeface="+mn-lt"/>
                <a:cs typeface="Times New Roman" panose="02020603050405020304" pitchFamily="18" charset="0"/>
              </a:rPr>
              <a:t>Subsequent sensitivity analysis by the Stern Review team showed that increasing ρ to 0.0015 reduced the cost of doing nothing from a 10.9% to 3.1% reduction in global per capita consumption forever, while increasing η reduced it to 3.4%.</a:t>
            </a:r>
          </a:p>
          <a:p>
            <a:pPr eaLnBrk="1" hangingPunct="1">
              <a:spcBef>
                <a:spcPct val="50000"/>
              </a:spcBef>
              <a:buClrTx/>
              <a:buSzTx/>
              <a:buFontTx/>
              <a:buNone/>
            </a:pPr>
            <a:r>
              <a:rPr lang="en-GB" altLang="it-IT" sz="1800" dirty="0">
                <a:latin typeface="+mn-lt"/>
                <a:cs typeface="Times New Roman" panose="02020603050405020304" pitchFamily="18" charset="0"/>
              </a:rPr>
              <a:t>The team did not see any need to change the main conclusion in favour of strong early action on mitigation. </a:t>
            </a:r>
          </a:p>
        </p:txBody>
      </p:sp>
    </p:spTree>
    <p:extLst>
      <p:ext uri="{BB962C8B-B14F-4D97-AF65-F5344CB8AC3E}">
        <p14:creationId xmlns:p14="http://schemas.microsoft.com/office/powerpoint/2010/main" val="402996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457200"/>
            <a:ext cx="8382000" cy="504825"/>
          </a:xfrm>
        </p:spPr>
        <p:txBody>
          <a:bodyPr>
            <a:noAutofit/>
          </a:bodyPr>
          <a:lstStyle/>
          <a:p>
            <a:r>
              <a:rPr lang="en-US" sz="3000" b="1" dirty="0" smtClean="0"/>
              <a:t>Calculating social </a:t>
            </a:r>
            <a:r>
              <a:rPr lang="en-US" sz="3000" b="1" dirty="0"/>
              <a:t>d</a:t>
            </a:r>
            <a:r>
              <a:rPr lang="en-US" sz="3000" b="1" dirty="0" smtClean="0"/>
              <a:t>iscount </a:t>
            </a:r>
            <a:r>
              <a:rPr lang="en-US" sz="3000" b="1" dirty="0"/>
              <a:t>r</a:t>
            </a:r>
            <a:r>
              <a:rPr lang="en-US" sz="3000" b="1" dirty="0" smtClean="0"/>
              <a:t>ate </a:t>
            </a:r>
            <a:r>
              <a:rPr lang="en-US" sz="3000" b="1" dirty="0"/>
              <a:t>using </a:t>
            </a:r>
            <a:r>
              <a:rPr lang="en-US" sz="3000" b="1" dirty="0" smtClean="0"/>
              <a:t>Ramsey rule</a:t>
            </a:r>
            <a:endParaRPr lang="en-GB" altLang="en-US" sz="3000" b="1" dirty="0" smtClean="0">
              <a:solidFill>
                <a:schemeClr val="tx1"/>
              </a:solidFill>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28600" y="1295400"/>
                <a:ext cx="8458200" cy="5029200"/>
              </a:xfrm>
            </p:spPr>
            <p:txBody>
              <a:bodyPr>
                <a:normAutofit fontScale="70000" lnSpcReduction="20000"/>
              </a:bodyPr>
              <a:lstStyle/>
              <a:p>
                <a:pPr marL="0" indent="0">
                  <a:lnSpc>
                    <a:spcPct val="120000"/>
                  </a:lnSpc>
                  <a:spcBef>
                    <a:spcPts val="0"/>
                  </a:spcBef>
                  <a:buNone/>
                </a:pPr>
                <a:r>
                  <a:rPr lang="en-US" sz="2900" dirty="0" smtClean="0"/>
                  <a:t>Consider a Ramsey growth model where the representative agent maximizes its lifetime welfare (utility) subject to </a:t>
                </a:r>
                <a:r>
                  <a:rPr lang="en-US" sz="2900" dirty="0"/>
                  <a:t>intertemporal constraints:</a:t>
                </a:r>
              </a:p>
              <a:p>
                <a:pPr marL="0" indent="0">
                  <a:lnSpc>
                    <a:spcPct val="120000"/>
                  </a:lnSpc>
                  <a:spcBef>
                    <a:spcPts val="0"/>
                  </a:spcBef>
                  <a:buNone/>
                </a:pPr>
                <a14:m>
                  <m:oMathPara xmlns:m="http://schemas.openxmlformats.org/officeDocument/2006/math">
                    <m:oMathParaPr>
                      <m:jc m:val="center"/>
                    </m:oMathParaPr>
                    <m:oMath xmlns:m="http://schemas.openxmlformats.org/officeDocument/2006/math">
                      <m:r>
                        <m:rPr>
                          <m:sty m:val="p"/>
                        </m:rPr>
                        <a:rPr lang="en-US" sz="2300">
                          <a:latin typeface="Cambria Math" panose="02040503050406030204" pitchFamily="18" charset="0"/>
                        </a:rPr>
                        <m:t>Maximize</m:t>
                      </m:r>
                      <m:r>
                        <a:rPr lang="en-US" sz="2300">
                          <a:latin typeface="Cambria Math" panose="02040503050406030204" pitchFamily="18" charset="0"/>
                        </a:rPr>
                        <m:t> </m:t>
                      </m:r>
                      <m:nary>
                        <m:naryPr>
                          <m:limLoc m:val="undOvr"/>
                          <m:ctrlPr>
                            <a:rPr lang="en-US" sz="2300" i="1"/>
                          </m:ctrlPr>
                        </m:naryPr>
                        <m:sub>
                          <m:r>
                            <a:rPr lang="en-US" sz="2300"/>
                            <m:t>0</m:t>
                          </m:r>
                        </m:sub>
                        <m:sup>
                          <m:r>
                            <a:rPr lang="en-US" sz="2300"/>
                            <m:t>∞</m:t>
                          </m:r>
                        </m:sup>
                        <m:e>
                          <m:r>
                            <a:rPr lang="en-US" sz="2300" i="1"/>
                            <m:t>𝑈</m:t>
                          </m:r>
                          <m:d>
                            <m:dPr>
                              <m:ctrlPr>
                                <a:rPr lang="en-US" sz="2300" i="1"/>
                              </m:ctrlPr>
                            </m:dPr>
                            <m:e>
                              <m:sSub>
                                <m:sSubPr>
                                  <m:ctrlPr>
                                    <a:rPr lang="en-US" sz="2300" i="1"/>
                                  </m:ctrlPr>
                                </m:sSubPr>
                                <m:e>
                                  <m:r>
                                    <a:rPr lang="en-US" sz="2300" i="1"/>
                                    <m:t>𝑐</m:t>
                                  </m:r>
                                </m:e>
                                <m:sub>
                                  <m:r>
                                    <a:rPr lang="en-US" sz="2300" i="1"/>
                                    <m:t>𝑡</m:t>
                                  </m:r>
                                </m:sub>
                              </m:sSub>
                            </m:e>
                          </m:d>
                          <m:r>
                            <a:rPr lang="en-US" sz="2300" i="1"/>
                            <m:t> </m:t>
                          </m:r>
                          <m:sSup>
                            <m:sSupPr>
                              <m:ctrlPr>
                                <a:rPr lang="en-US" sz="2300" i="1"/>
                              </m:ctrlPr>
                            </m:sSupPr>
                            <m:e>
                              <m:r>
                                <a:rPr lang="en-US" sz="2300" i="1"/>
                                <m:t>𝑒</m:t>
                              </m:r>
                            </m:e>
                            <m:sup>
                              <m:r>
                                <a:rPr lang="en-US" sz="2300" i="1"/>
                                <m:t>−</m:t>
                              </m:r>
                              <m:r>
                                <a:rPr lang="en-US" sz="2300" i="1"/>
                                <m:t>𝜌</m:t>
                              </m:r>
                              <m:r>
                                <a:rPr lang="en-US" sz="2300" i="1"/>
                                <m:t>𝑡</m:t>
                              </m:r>
                            </m:sup>
                          </m:sSup>
                          <m:r>
                            <a:rPr lang="en-US" sz="2300" i="1"/>
                            <m:t> </m:t>
                          </m:r>
                          <m:r>
                            <a:rPr lang="en-US" sz="2300" i="1"/>
                            <m:t>𝑑𝑡</m:t>
                          </m:r>
                        </m:e>
                      </m:nary>
                      <m:r>
                        <a:rPr lang="en-US" sz="2300">
                          <a:latin typeface="Cambria Math" panose="02040503050406030204" pitchFamily="18" charset="0"/>
                        </a:rPr>
                        <m:t> </m:t>
                      </m:r>
                    </m:oMath>
                  </m:oMathPara>
                </a14:m>
                <a:endParaRPr lang="en-US" sz="2300" dirty="0"/>
              </a:p>
              <a:p>
                <a:pPr marL="0" indent="0">
                  <a:lnSpc>
                    <a:spcPct val="120000"/>
                  </a:lnSpc>
                  <a:spcBef>
                    <a:spcPts val="0"/>
                  </a:spcBef>
                  <a:buNone/>
                </a:pPr>
                <a:r>
                  <a:rPr lang="en-US" sz="2300" dirty="0"/>
                  <a:t>subject </a:t>
                </a:r>
                <a:r>
                  <a:rPr lang="en-US" sz="2300" dirty="0" smtClean="0"/>
                  <a:t>to</a:t>
                </a:r>
                <a14:m>
                  <m:oMath xmlns:m="http://schemas.openxmlformats.org/officeDocument/2006/math">
                    <m:r>
                      <a:rPr lang="en-US" sz="2300" b="0" i="0" smtClean="0">
                        <a:latin typeface="Cambria Math"/>
                      </a:rPr>
                      <m:t> </m:t>
                    </m:r>
                    <m:acc>
                      <m:accPr>
                        <m:chr m:val="̇"/>
                        <m:ctrlPr>
                          <a:rPr lang="en-US" sz="2300" i="1"/>
                        </m:ctrlPr>
                      </m:accPr>
                      <m:e>
                        <m:sSub>
                          <m:sSubPr>
                            <m:ctrlPr>
                              <a:rPr lang="en-US" sz="2300" i="1"/>
                            </m:ctrlPr>
                          </m:sSubPr>
                          <m:e>
                            <m:r>
                              <a:rPr lang="en-US" sz="2300" i="1"/>
                              <m:t>𝑘</m:t>
                            </m:r>
                          </m:e>
                          <m:sub>
                            <m:r>
                              <a:rPr lang="en-US" sz="2300" i="1"/>
                              <m:t>𝑡</m:t>
                            </m:r>
                          </m:sub>
                        </m:sSub>
                      </m:e>
                    </m:acc>
                    <m:r>
                      <a:rPr lang="en-US" sz="2300" i="1"/>
                      <m:t>=</m:t>
                    </m:r>
                    <m:r>
                      <a:rPr lang="en-US" sz="2300" i="1"/>
                      <m:t>𝑓</m:t>
                    </m:r>
                    <m:d>
                      <m:dPr>
                        <m:ctrlPr>
                          <a:rPr lang="en-US" sz="2300" i="1"/>
                        </m:ctrlPr>
                      </m:dPr>
                      <m:e>
                        <m:sSub>
                          <m:sSubPr>
                            <m:ctrlPr>
                              <a:rPr lang="en-US" sz="2300" i="1"/>
                            </m:ctrlPr>
                          </m:sSubPr>
                          <m:e>
                            <m:r>
                              <a:rPr lang="en-US" sz="2300" i="1"/>
                              <m:t>𝑘</m:t>
                            </m:r>
                          </m:e>
                          <m:sub>
                            <m:r>
                              <a:rPr lang="en-US" sz="2300" i="1"/>
                              <m:t>𝑡</m:t>
                            </m:r>
                          </m:sub>
                        </m:sSub>
                      </m:e>
                    </m:d>
                    <m:r>
                      <a:rPr lang="en-US" sz="2300" i="1"/>
                      <m:t>− </m:t>
                    </m:r>
                    <m:sSub>
                      <m:sSubPr>
                        <m:ctrlPr>
                          <a:rPr lang="en-US" sz="2300" i="1"/>
                        </m:ctrlPr>
                      </m:sSubPr>
                      <m:e>
                        <m:r>
                          <a:rPr lang="en-US" sz="2300" i="1"/>
                          <m:t>𝑐</m:t>
                        </m:r>
                      </m:e>
                      <m:sub>
                        <m:r>
                          <a:rPr lang="en-US" sz="2300" i="1"/>
                          <m:t>𝑡</m:t>
                        </m:r>
                      </m:sub>
                    </m:sSub>
                  </m:oMath>
                </a14:m>
                <a:endParaRPr lang="en-US" sz="2300" dirty="0"/>
              </a:p>
              <a:p>
                <a:pPr marL="0" indent="0">
                  <a:lnSpc>
                    <a:spcPct val="120000"/>
                  </a:lnSpc>
                  <a:spcBef>
                    <a:spcPts val="0"/>
                  </a:spcBef>
                  <a:buNone/>
                </a:pPr>
                <a:endParaRPr lang="en-US" sz="2300" i="1" dirty="0" smtClean="0"/>
              </a:p>
              <a:p>
                <a:pPr marL="0" indent="0">
                  <a:lnSpc>
                    <a:spcPct val="120000"/>
                  </a:lnSpc>
                  <a:spcBef>
                    <a:spcPts val="0"/>
                  </a:spcBef>
                  <a:buNone/>
                </a:pPr>
                <a14:m>
                  <m:oMathPara xmlns:m="http://schemas.openxmlformats.org/officeDocument/2006/math">
                    <m:oMathParaPr>
                      <m:jc m:val="center"/>
                    </m:oMathParaPr>
                    <m:oMath xmlns:m="http://schemas.openxmlformats.org/officeDocument/2006/math">
                      <m:r>
                        <a:rPr lang="en-US" sz="2300" i="1" smtClean="0"/>
                        <m:t>𝐻</m:t>
                      </m:r>
                      <m:r>
                        <a:rPr lang="en-US" sz="2300" i="1"/>
                        <m:t>=</m:t>
                      </m:r>
                      <m:r>
                        <a:rPr lang="en-US" sz="2300" i="1"/>
                        <m:t>𝑈</m:t>
                      </m:r>
                      <m:d>
                        <m:dPr>
                          <m:ctrlPr>
                            <a:rPr lang="en-US" sz="2300" i="1"/>
                          </m:ctrlPr>
                        </m:dPr>
                        <m:e>
                          <m:sSub>
                            <m:sSubPr>
                              <m:ctrlPr>
                                <a:rPr lang="en-US" sz="2300" i="1"/>
                              </m:ctrlPr>
                            </m:sSubPr>
                            <m:e>
                              <m:r>
                                <a:rPr lang="en-US" sz="2300" i="1"/>
                                <m:t>𝑐</m:t>
                              </m:r>
                            </m:e>
                            <m:sub>
                              <m:r>
                                <a:rPr lang="en-US" sz="2300" i="1"/>
                                <m:t>𝑡</m:t>
                              </m:r>
                            </m:sub>
                          </m:sSub>
                        </m:e>
                      </m:d>
                      <m:r>
                        <a:rPr lang="en-US" sz="2300" i="1"/>
                        <m:t>+ </m:t>
                      </m:r>
                      <m:r>
                        <a:rPr lang="en-US" sz="2300" i="1"/>
                        <m:t>𝜆</m:t>
                      </m:r>
                      <m:r>
                        <a:rPr lang="en-US" sz="2300" i="1"/>
                        <m:t> </m:t>
                      </m:r>
                      <m:d>
                        <m:dPr>
                          <m:begChr m:val="["/>
                          <m:endChr m:val="]"/>
                          <m:ctrlPr>
                            <a:rPr lang="en-US" sz="2300" i="1"/>
                          </m:ctrlPr>
                        </m:dPr>
                        <m:e>
                          <m:r>
                            <a:rPr lang="en-US" sz="2300" i="1"/>
                            <m:t>𝑓</m:t>
                          </m:r>
                          <m:d>
                            <m:dPr>
                              <m:ctrlPr>
                                <a:rPr lang="en-US" sz="2300" i="1"/>
                              </m:ctrlPr>
                            </m:dPr>
                            <m:e>
                              <m:sSub>
                                <m:sSubPr>
                                  <m:ctrlPr>
                                    <a:rPr lang="en-US" sz="2300" i="1"/>
                                  </m:ctrlPr>
                                </m:sSubPr>
                                <m:e>
                                  <m:r>
                                    <a:rPr lang="en-US" sz="2300" i="1"/>
                                    <m:t>𝑘</m:t>
                                  </m:r>
                                </m:e>
                                <m:sub>
                                  <m:r>
                                    <a:rPr lang="en-US" sz="2300" i="1"/>
                                    <m:t>𝑡</m:t>
                                  </m:r>
                                </m:sub>
                              </m:sSub>
                            </m:e>
                          </m:d>
                          <m:r>
                            <a:rPr lang="en-US" sz="2300" i="1"/>
                            <m:t>− </m:t>
                          </m:r>
                          <m:sSub>
                            <m:sSubPr>
                              <m:ctrlPr>
                                <a:rPr lang="en-US" sz="2300" i="1"/>
                              </m:ctrlPr>
                            </m:sSubPr>
                            <m:e>
                              <m:r>
                                <a:rPr lang="en-US" sz="2300" i="1"/>
                                <m:t>𝑐</m:t>
                              </m:r>
                            </m:e>
                            <m:sub>
                              <m:r>
                                <a:rPr lang="en-US" sz="2300" i="1"/>
                                <m:t>𝑡</m:t>
                              </m:r>
                            </m:sub>
                          </m:sSub>
                        </m:e>
                      </m:d>
                    </m:oMath>
                  </m:oMathPara>
                </a14:m>
                <a:endParaRPr lang="en-US" sz="2300" dirty="0"/>
              </a:p>
              <a:p>
                <a:pPr marL="0" indent="0">
                  <a:lnSpc>
                    <a:spcPct val="120000"/>
                  </a:lnSpc>
                  <a:spcBef>
                    <a:spcPts val="0"/>
                  </a:spcBef>
                  <a:buNone/>
                </a:pPr>
                <a:r>
                  <a:rPr lang="en-US" sz="2300" dirty="0" smtClean="0"/>
                  <a:t>FOCs</a:t>
                </a:r>
                <a:r>
                  <a:rPr lang="en-US" sz="2300" dirty="0"/>
                  <a:t>:</a:t>
                </a:r>
              </a:p>
              <a:p>
                <a:pPr marL="0" indent="0">
                  <a:lnSpc>
                    <a:spcPct val="120000"/>
                  </a:lnSpc>
                  <a:spcBef>
                    <a:spcPts val="0"/>
                  </a:spcBef>
                  <a:buNone/>
                </a:pPr>
                <a:r>
                  <a:rPr lang="en-US" sz="2300" dirty="0"/>
                  <a:t>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sz="2300" i="1"/>
                          </m:ctrlPr>
                        </m:fPr>
                        <m:num>
                          <m:r>
                            <a:rPr lang="en-US" sz="2300" i="1"/>
                            <m:t>𝛿</m:t>
                          </m:r>
                          <m:r>
                            <a:rPr lang="en-US" sz="2300" i="1"/>
                            <m:t>𝐻</m:t>
                          </m:r>
                        </m:num>
                        <m:den>
                          <m:r>
                            <a:rPr lang="en-US" sz="2300" i="1"/>
                            <m:t>𝛿</m:t>
                          </m:r>
                          <m:r>
                            <a:rPr lang="en-US" sz="2300" i="1"/>
                            <m:t>𝑐</m:t>
                          </m:r>
                        </m:den>
                      </m:f>
                      <m:r>
                        <a:rPr lang="en-US" sz="2300" i="1"/>
                        <m:t>=0 ⇒ </m:t>
                      </m:r>
                      <m:sSup>
                        <m:sSupPr>
                          <m:ctrlPr>
                            <a:rPr lang="en-US" sz="2300" i="1"/>
                          </m:ctrlPr>
                        </m:sSupPr>
                        <m:e>
                          <m:r>
                            <a:rPr lang="en-US" sz="2300" i="1"/>
                            <m:t>𝑈</m:t>
                          </m:r>
                        </m:e>
                        <m:sup>
                          <m:r>
                            <a:rPr lang="en-US" sz="2300" i="1"/>
                            <m:t>′</m:t>
                          </m:r>
                        </m:sup>
                      </m:sSup>
                      <m:d>
                        <m:dPr>
                          <m:ctrlPr>
                            <a:rPr lang="en-US" sz="2300" i="1"/>
                          </m:ctrlPr>
                        </m:dPr>
                        <m:e>
                          <m:sSub>
                            <m:sSubPr>
                              <m:ctrlPr>
                                <a:rPr lang="en-US" sz="2300" i="1"/>
                              </m:ctrlPr>
                            </m:sSubPr>
                            <m:e>
                              <m:r>
                                <a:rPr lang="en-US" sz="2300" i="1"/>
                                <m:t>𝑐</m:t>
                              </m:r>
                            </m:e>
                            <m:sub>
                              <m:r>
                                <a:rPr lang="en-US" sz="2300" i="1"/>
                                <m:t>𝑡</m:t>
                              </m:r>
                            </m:sub>
                          </m:sSub>
                        </m:e>
                      </m:d>
                      <m:r>
                        <a:rPr lang="en-US" sz="2300" i="1"/>
                        <m:t>= </m:t>
                      </m:r>
                      <m:r>
                        <a:rPr lang="en-US" sz="2300" i="1"/>
                        <m:t>𝜆</m:t>
                      </m:r>
                      <m:r>
                        <a:rPr lang="en-US" sz="2300" i="1"/>
                        <m:t>                                    (1)</m:t>
                      </m:r>
                    </m:oMath>
                  </m:oMathPara>
                </a14:m>
                <a:endParaRPr lang="en-US" sz="2300" dirty="0"/>
              </a:p>
              <a:p>
                <a:pPr marL="0" indent="0">
                  <a:lnSpc>
                    <a:spcPct val="120000"/>
                  </a:lnSpc>
                  <a:spcBef>
                    <a:spcPts val="0"/>
                  </a:spcBef>
                  <a:buNone/>
                </a:pPr>
                <a:r>
                  <a:rPr lang="en-US" sz="2300" dirty="0"/>
                  <a:t>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sz="2300" i="1"/>
                          </m:ctrlPr>
                        </m:fPr>
                        <m:num>
                          <m:r>
                            <a:rPr lang="en-US" sz="2300" i="1"/>
                            <m:t>𝛿</m:t>
                          </m:r>
                          <m:r>
                            <a:rPr lang="en-US" sz="2300" i="1"/>
                            <m:t>𝐻</m:t>
                          </m:r>
                        </m:num>
                        <m:den>
                          <m:r>
                            <a:rPr lang="en-US" sz="2300" i="1"/>
                            <m:t>𝛿</m:t>
                          </m:r>
                          <m:r>
                            <a:rPr lang="en-US" sz="2300" i="1"/>
                            <m:t>𝑘</m:t>
                          </m:r>
                        </m:den>
                      </m:f>
                      <m:r>
                        <a:rPr lang="en-US" sz="2300" i="1"/>
                        <m:t>= </m:t>
                      </m:r>
                      <m:r>
                        <a:rPr lang="en-US" sz="2300" i="1"/>
                        <m:t>𝜌𝜆</m:t>
                      </m:r>
                      <m:r>
                        <a:rPr lang="en-US" sz="2300" i="1"/>
                        <m:t>− </m:t>
                      </m:r>
                      <m:acc>
                        <m:accPr>
                          <m:chr m:val="̇"/>
                          <m:ctrlPr>
                            <a:rPr lang="en-US" sz="2300" i="1"/>
                          </m:ctrlPr>
                        </m:accPr>
                        <m:e>
                          <m:r>
                            <a:rPr lang="en-US" sz="2300" i="1"/>
                            <m:t>𝜆</m:t>
                          </m:r>
                        </m:e>
                      </m:acc>
                      <m:r>
                        <a:rPr lang="en-US" sz="2300" i="1"/>
                        <m:t> ⟹ </m:t>
                      </m:r>
                      <m:r>
                        <a:rPr lang="en-US" sz="2300" i="1"/>
                        <m:t>𝜆</m:t>
                      </m:r>
                      <m:r>
                        <a:rPr lang="en-US" sz="2300" i="1"/>
                        <m:t> </m:t>
                      </m:r>
                      <m:sSup>
                        <m:sSupPr>
                          <m:ctrlPr>
                            <a:rPr lang="en-US" sz="2300" i="1"/>
                          </m:ctrlPr>
                        </m:sSupPr>
                        <m:e>
                          <m:r>
                            <a:rPr lang="en-US" sz="2300" i="1"/>
                            <m:t>𝑓</m:t>
                          </m:r>
                        </m:e>
                        <m:sup>
                          <m:r>
                            <a:rPr lang="en-US" sz="2300" i="1"/>
                            <m:t>′</m:t>
                          </m:r>
                        </m:sup>
                      </m:sSup>
                      <m:d>
                        <m:dPr>
                          <m:ctrlPr>
                            <a:rPr lang="en-US" sz="2300" i="1"/>
                          </m:ctrlPr>
                        </m:dPr>
                        <m:e>
                          <m:sSub>
                            <m:sSubPr>
                              <m:ctrlPr>
                                <a:rPr lang="en-US" sz="2300" i="1"/>
                              </m:ctrlPr>
                            </m:sSubPr>
                            <m:e>
                              <m:r>
                                <a:rPr lang="en-US" sz="2300" i="1"/>
                                <m:t>𝑘</m:t>
                              </m:r>
                            </m:e>
                            <m:sub>
                              <m:r>
                                <a:rPr lang="en-US" sz="2300" i="1"/>
                                <m:t>𝑡</m:t>
                              </m:r>
                            </m:sub>
                          </m:sSub>
                        </m:e>
                      </m:d>
                      <m:r>
                        <a:rPr lang="en-US" sz="2300" i="1"/>
                        <m:t>= </m:t>
                      </m:r>
                      <m:r>
                        <a:rPr lang="en-US" sz="2300" i="1"/>
                        <m:t>𝜌𝜆</m:t>
                      </m:r>
                      <m:r>
                        <a:rPr lang="en-US" sz="2300" i="1"/>
                        <m:t>− </m:t>
                      </m:r>
                      <m:acc>
                        <m:accPr>
                          <m:chr m:val="̇"/>
                          <m:ctrlPr>
                            <a:rPr lang="en-US" sz="2300" i="1"/>
                          </m:ctrlPr>
                        </m:accPr>
                        <m:e>
                          <m:r>
                            <a:rPr lang="en-US" sz="2300" i="1"/>
                            <m:t>𝜆</m:t>
                          </m:r>
                        </m:e>
                      </m:acc>
                      <m:r>
                        <a:rPr lang="en-US" sz="2300" i="1"/>
                        <m:t>       (2)</m:t>
                      </m:r>
                    </m:oMath>
                  </m:oMathPara>
                </a14:m>
                <a:endParaRPr lang="en-US" sz="2300" dirty="0"/>
              </a:p>
              <a:p>
                <a:pPr marL="0" indent="0">
                  <a:lnSpc>
                    <a:spcPct val="120000"/>
                  </a:lnSpc>
                  <a:spcBef>
                    <a:spcPts val="0"/>
                  </a:spcBef>
                  <a:buNone/>
                </a:pPr>
                <a:r>
                  <a:rPr lang="en-US" sz="2300" dirty="0"/>
                  <a:t> </a:t>
                </a:r>
              </a:p>
              <a:p>
                <a:pPr marL="0" indent="0">
                  <a:lnSpc>
                    <a:spcPct val="120000"/>
                  </a:lnSpc>
                  <a:spcBef>
                    <a:spcPts val="0"/>
                  </a:spcBef>
                  <a:buNone/>
                </a:pPr>
                <a14:m>
                  <m:oMathPara xmlns:m="http://schemas.openxmlformats.org/officeDocument/2006/math">
                    <m:oMathParaPr>
                      <m:jc m:val="centerGroup"/>
                    </m:oMathParaPr>
                    <m:oMath xmlns:m="http://schemas.openxmlformats.org/officeDocument/2006/math">
                      <m:f>
                        <m:fPr>
                          <m:ctrlPr>
                            <a:rPr lang="en-US" sz="2300" i="1"/>
                          </m:ctrlPr>
                        </m:fPr>
                        <m:num>
                          <m:r>
                            <a:rPr lang="en-US" sz="2300" i="1"/>
                            <m:t>𝛿</m:t>
                          </m:r>
                          <m:r>
                            <a:rPr lang="en-US" sz="2300" i="1"/>
                            <m:t>𝐻</m:t>
                          </m:r>
                        </m:num>
                        <m:den>
                          <m:r>
                            <a:rPr lang="en-US" sz="2300" i="1"/>
                            <m:t>𝛿𝜆</m:t>
                          </m:r>
                        </m:den>
                      </m:f>
                      <m:r>
                        <a:rPr lang="en-US" sz="2300" i="1"/>
                        <m:t>= </m:t>
                      </m:r>
                      <m:acc>
                        <m:accPr>
                          <m:chr m:val="̇"/>
                          <m:ctrlPr>
                            <a:rPr lang="en-US" sz="2300" i="1"/>
                          </m:ctrlPr>
                        </m:accPr>
                        <m:e>
                          <m:r>
                            <a:rPr lang="en-US" sz="2300" i="1"/>
                            <m:t>𝑘</m:t>
                          </m:r>
                        </m:e>
                      </m:acc>
                      <m:r>
                        <a:rPr lang="en-US" sz="2300" i="1"/>
                        <m:t> ⟹ </m:t>
                      </m:r>
                      <m:f>
                        <m:fPr>
                          <m:ctrlPr>
                            <a:rPr lang="en-US" sz="2300" i="1"/>
                          </m:ctrlPr>
                        </m:fPr>
                        <m:num>
                          <m:r>
                            <a:rPr lang="en-US" sz="2300" i="1"/>
                            <m:t>𝛿</m:t>
                          </m:r>
                          <m:r>
                            <a:rPr lang="en-US" sz="2300" i="1"/>
                            <m:t>𝐻</m:t>
                          </m:r>
                        </m:num>
                        <m:den>
                          <m:r>
                            <a:rPr lang="en-US" sz="2300" i="1"/>
                            <m:t>𝛿𝜆</m:t>
                          </m:r>
                        </m:den>
                      </m:f>
                      <m:r>
                        <a:rPr lang="en-US" sz="2300" i="1"/>
                        <m:t> </m:t>
                      </m:r>
                      <m:r>
                        <a:rPr lang="en-US" sz="2300"/>
                        <m:t>= </m:t>
                      </m:r>
                      <m:r>
                        <a:rPr lang="en-US" sz="2300" i="1"/>
                        <m:t>𝑓</m:t>
                      </m:r>
                      <m:d>
                        <m:dPr>
                          <m:ctrlPr>
                            <a:rPr lang="en-US" sz="2300" i="1"/>
                          </m:ctrlPr>
                        </m:dPr>
                        <m:e>
                          <m:sSub>
                            <m:sSubPr>
                              <m:ctrlPr>
                                <a:rPr lang="en-US" sz="2300" i="1"/>
                              </m:ctrlPr>
                            </m:sSubPr>
                            <m:e>
                              <m:r>
                                <a:rPr lang="en-US" sz="2300" i="1"/>
                                <m:t>𝑘</m:t>
                              </m:r>
                            </m:e>
                            <m:sub>
                              <m:r>
                                <a:rPr lang="en-US" sz="2300" i="1"/>
                                <m:t>𝑡</m:t>
                              </m:r>
                            </m:sub>
                          </m:sSub>
                        </m:e>
                      </m:d>
                      <m:r>
                        <a:rPr lang="en-US" sz="2300" i="1"/>
                        <m:t>− </m:t>
                      </m:r>
                      <m:sSub>
                        <m:sSubPr>
                          <m:ctrlPr>
                            <a:rPr lang="en-US" sz="2300" i="1"/>
                          </m:ctrlPr>
                        </m:sSubPr>
                        <m:e>
                          <m:r>
                            <a:rPr lang="en-US" sz="2300" i="1"/>
                            <m:t>𝑐</m:t>
                          </m:r>
                        </m:e>
                        <m:sub>
                          <m:r>
                            <a:rPr lang="en-US" sz="2300" i="1"/>
                            <m:t>𝑡</m:t>
                          </m:r>
                        </m:sub>
                      </m:sSub>
                      <m:r>
                        <a:rPr lang="en-US" sz="2300" i="1"/>
                        <m:t>                    (3)</m:t>
                      </m:r>
                    </m:oMath>
                  </m:oMathPara>
                </a14:m>
                <a:r>
                  <a:rPr lang="en-US" sz="2000" dirty="0"/>
                  <a:t/>
                </a:r>
                <a:br>
                  <a:rPr lang="en-US" sz="2000" dirty="0"/>
                </a:br>
                <a:endParaRPr lang="en-US" sz="20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28600" y="1295400"/>
                <a:ext cx="8458200" cy="5029200"/>
              </a:xfrm>
              <a:blipFill rotWithShape="0">
                <a:blip r:embed="rId3"/>
                <a:stretch>
                  <a:fillRect l="-793" t="-727" r="-577"/>
                </a:stretch>
              </a:blipFill>
            </p:spPr>
            <p:txBody>
              <a:bodyPr/>
              <a:lstStyle/>
              <a:p>
                <a:r>
                  <a:rPr lang="en-IN">
                    <a:noFill/>
                  </a:rPr>
                  <a:t> </a:t>
                </a:r>
              </a:p>
            </p:txBody>
          </p:sp>
        </mc:Fallback>
      </mc:AlternateContent>
      <p:sp>
        <p:nvSpPr>
          <p:cNvPr id="29702" name="TextBox 5"/>
          <p:cNvSpPr txBox="1">
            <a:spLocks noChangeArrowheads="1"/>
          </p:cNvSpPr>
          <p:nvPr/>
        </p:nvSpPr>
        <p:spPr bwMode="auto">
          <a:xfrm>
            <a:off x="6215063" y="3786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000000"/>
              </a:solidFill>
            </a:endParaRPr>
          </a:p>
        </p:txBody>
      </p:sp>
    </p:spTree>
    <p:extLst>
      <p:ext uri="{BB962C8B-B14F-4D97-AF65-F5344CB8AC3E}">
        <p14:creationId xmlns:p14="http://schemas.microsoft.com/office/powerpoint/2010/main" val="2875385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457200"/>
            <a:ext cx="8382000" cy="504825"/>
          </a:xfrm>
        </p:spPr>
        <p:txBody>
          <a:bodyPr>
            <a:noAutofit/>
          </a:bodyPr>
          <a:lstStyle/>
          <a:p>
            <a:r>
              <a:rPr lang="en-US" sz="3000" b="1" dirty="0" smtClean="0"/>
              <a:t>Calculating social </a:t>
            </a:r>
            <a:r>
              <a:rPr lang="en-US" sz="3000" b="1" dirty="0"/>
              <a:t>d</a:t>
            </a:r>
            <a:r>
              <a:rPr lang="en-US" sz="3000" b="1" dirty="0" smtClean="0"/>
              <a:t>iscount </a:t>
            </a:r>
            <a:r>
              <a:rPr lang="en-US" sz="3000" b="1" dirty="0"/>
              <a:t>r</a:t>
            </a:r>
            <a:r>
              <a:rPr lang="en-US" sz="3000" b="1" dirty="0" smtClean="0"/>
              <a:t>ate </a:t>
            </a:r>
            <a:r>
              <a:rPr lang="en-US" sz="3000" b="1" dirty="0"/>
              <a:t>using </a:t>
            </a:r>
            <a:r>
              <a:rPr lang="en-US" sz="3000" b="1" dirty="0" smtClean="0"/>
              <a:t>Ramsey rule</a:t>
            </a:r>
            <a:endParaRPr lang="en-GB" altLang="en-US" sz="3000" b="1" dirty="0" smtClean="0">
              <a:solidFill>
                <a:schemeClr val="tx1"/>
              </a:solidFill>
            </a:endParaRP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228600" y="1295400"/>
                <a:ext cx="8305800" cy="4753769"/>
              </a:xfrm>
            </p:spPr>
            <p:txBody>
              <a:bodyPr>
                <a:normAutofit/>
              </a:bodyPr>
              <a:lstStyle/>
              <a:p>
                <a:pPr marL="0" indent="0">
                  <a:buNone/>
                </a:pPr>
                <a:r>
                  <a:rPr lang="en-US" sz="2000" dirty="0" smtClean="0"/>
                  <a:t>From (1)</a:t>
                </a:r>
              </a:p>
              <a:p>
                <a:pPr marL="0" indent="0">
                  <a:buNone/>
                </a:pPr>
                <a14:m>
                  <m:oMathPara xmlns:m="http://schemas.openxmlformats.org/officeDocument/2006/math">
                    <m:oMathParaPr>
                      <m:jc m:val="centerGroup"/>
                    </m:oMathParaPr>
                    <m:oMath xmlns:m="http://schemas.openxmlformats.org/officeDocument/2006/math">
                      <m:acc>
                        <m:accPr>
                          <m:chr m:val="̇"/>
                          <m:ctrlPr>
                            <a:rPr lang="en-US" sz="2000" i="1"/>
                          </m:ctrlPr>
                        </m:accPr>
                        <m:e>
                          <m:r>
                            <a:rPr lang="en-US" sz="2000" i="1"/>
                            <m:t>𝜆</m:t>
                          </m:r>
                        </m:e>
                      </m:acc>
                      <m:r>
                        <a:rPr lang="en-US" sz="2000" i="1"/>
                        <m:t>=</m:t>
                      </m:r>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acc>
                        <m:accPr>
                          <m:chr m:val="̇"/>
                          <m:ctrlPr>
                            <a:rPr lang="en-US" sz="2000" i="1"/>
                          </m:ctrlPr>
                        </m:accPr>
                        <m:e>
                          <m:r>
                            <a:rPr lang="en-US" sz="2000" i="1"/>
                            <m:t>𝑐</m:t>
                          </m:r>
                        </m:e>
                      </m:acc>
                      <m:r>
                        <a:rPr lang="en-US" sz="2000" i="1"/>
                        <m:t>                                                         (4)</m:t>
                      </m:r>
                    </m:oMath>
                  </m:oMathPara>
                </a14:m>
                <a:endParaRPr lang="en-US" sz="2000" dirty="0"/>
              </a:p>
              <a:p>
                <a:pPr marL="0" indent="0">
                  <a:buNone/>
                </a:pPr>
                <a:r>
                  <a:rPr lang="en-US" sz="2000" dirty="0"/>
                  <a:t> </a:t>
                </a:r>
              </a:p>
              <a:p>
                <a:pPr marL="0" indent="0">
                  <a:buNone/>
                </a:pPr>
                <a:r>
                  <a:rPr lang="en-US" sz="2000" dirty="0"/>
                  <a:t>Substituting (1) in (2) and using (4</a:t>
                </a:r>
                <a:r>
                  <a:rPr lang="en-US" sz="2000" dirty="0" smtClean="0"/>
                  <a:t>)</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r>
                        <a:rPr lang="en-US" sz="2000" i="1"/>
                        <m:t> </m:t>
                      </m:r>
                      <m:sSup>
                        <m:sSupPr>
                          <m:ctrlPr>
                            <a:rPr lang="en-US" sz="2000" i="1"/>
                          </m:ctrlPr>
                        </m:sSupPr>
                        <m:e>
                          <m:r>
                            <a:rPr lang="en-US" sz="2000" i="1"/>
                            <m:t>𝑓</m:t>
                          </m:r>
                        </m:e>
                        <m:sup>
                          <m:r>
                            <a:rPr lang="en-US" sz="2000" i="1"/>
                            <m:t>′</m:t>
                          </m:r>
                        </m:sup>
                      </m:sSup>
                      <m:d>
                        <m:dPr>
                          <m:ctrlPr>
                            <a:rPr lang="en-US" sz="2000" i="1"/>
                          </m:ctrlPr>
                        </m:dPr>
                        <m:e>
                          <m:sSub>
                            <m:sSubPr>
                              <m:ctrlPr>
                                <a:rPr lang="en-US" sz="2000" i="1"/>
                              </m:ctrlPr>
                            </m:sSubPr>
                            <m:e>
                              <m:r>
                                <a:rPr lang="en-US" sz="2000" i="1"/>
                                <m:t>𝑘</m:t>
                              </m:r>
                            </m:e>
                            <m:sub>
                              <m:r>
                                <a:rPr lang="en-US" sz="2000" i="1"/>
                                <m:t>𝑡</m:t>
                              </m:r>
                            </m:sub>
                          </m:sSub>
                        </m:e>
                      </m:d>
                      <m:r>
                        <a:rPr lang="en-US" sz="2000" i="1"/>
                        <m:t>= </m:t>
                      </m:r>
                      <m:r>
                        <a:rPr lang="en-US" sz="2000" i="1"/>
                        <m:t>𝜌</m:t>
                      </m:r>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r>
                        <a:rPr lang="en-US" sz="2000" i="1"/>
                        <m:t>−</m:t>
                      </m:r>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acc>
                        <m:accPr>
                          <m:chr m:val="̇"/>
                          <m:ctrlPr>
                            <a:rPr lang="en-US" sz="2000" i="1"/>
                          </m:ctrlPr>
                        </m:accPr>
                        <m:e>
                          <m:r>
                            <a:rPr lang="en-US" sz="2000" i="1"/>
                            <m:t>𝑐</m:t>
                          </m:r>
                        </m:e>
                      </m:acc>
                      <m:r>
                        <a:rPr lang="en-US" sz="2000" i="1"/>
                        <m:t> </m:t>
                      </m:r>
                    </m:oMath>
                  </m:oMathPara>
                </a14:m>
                <a:endParaRPr lang="en-US" sz="20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r>
                        <a:rPr lang="en-US" sz="2000" i="1"/>
                        <m:t> </m:t>
                      </m:r>
                      <m:sSup>
                        <m:sSupPr>
                          <m:ctrlPr>
                            <a:rPr lang="en-US" sz="2000" i="1"/>
                          </m:ctrlPr>
                        </m:sSupPr>
                        <m:e>
                          <m:r>
                            <a:rPr lang="en-US" sz="2000" i="1"/>
                            <m:t>𝑓</m:t>
                          </m:r>
                        </m:e>
                        <m:sup>
                          <m:r>
                            <a:rPr lang="en-US" sz="2000" i="1"/>
                            <m:t>′</m:t>
                          </m:r>
                        </m:sup>
                      </m:sSup>
                      <m:d>
                        <m:dPr>
                          <m:ctrlPr>
                            <a:rPr lang="en-US" sz="2000" i="1"/>
                          </m:ctrlPr>
                        </m:dPr>
                        <m:e>
                          <m:sSub>
                            <m:sSubPr>
                              <m:ctrlPr>
                                <a:rPr lang="en-US" sz="2000" i="1"/>
                              </m:ctrlPr>
                            </m:sSubPr>
                            <m:e>
                              <m:r>
                                <a:rPr lang="en-US" sz="2000" i="1"/>
                                <m:t>𝑘</m:t>
                              </m:r>
                            </m:e>
                            <m:sub>
                              <m:r>
                                <a:rPr lang="en-US" sz="2000" i="1"/>
                                <m:t>𝑡</m:t>
                              </m:r>
                            </m:sub>
                          </m:sSub>
                        </m:e>
                      </m:d>
                      <m:r>
                        <a:rPr lang="en-US" sz="2000" i="1"/>
                        <m:t>+</m:t>
                      </m:r>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acc>
                        <m:accPr>
                          <m:chr m:val="̇"/>
                          <m:ctrlPr>
                            <a:rPr lang="en-US" sz="2000" i="1"/>
                          </m:ctrlPr>
                        </m:accPr>
                        <m:e>
                          <m:r>
                            <a:rPr lang="en-US" sz="2000" i="1"/>
                            <m:t>𝑐</m:t>
                          </m:r>
                        </m:e>
                      </m:acc>
                      <m:r>
                        <a:rPr lang="en-US" sz="2000" i="1"/>
                        <m:t>−</m:t>
                      </m:r>
                      <m:r>
                        <a:rPr lang="en-US" sz="2000" i="1"/>
                        <m:t>𝜌</m:t>
                      </m:r>
                      <m:sSup>
                        <m:sSupPr>
                          <m:ctrlPr>
                            <a:rPr lang="en-US" sz="2000" i="1"/>
                          </m:ctrlPr>
                        </m:sSupPr>
                        <m:e>
                          <m:r>
                            <a:rPr lang="en-US" sz="2000" i="1"/>
                            <m:t>𝑈</m:t>
                          </m:r>
                        </m:e>
                        <m:sup>
                          <m:r>
                            <a:rPr lang="en-US" sz="2000" i="1"/>
                            <m:t>′</m:t>
                          </m:r>
                        </m:sup>
                      </m:sSup>
                      <m:d>
                        <m:dPr>
                          <m:ctrlPr>
                            <a:rPr lang="en-US" sz="2000" i="1"/>
                          </m:ctrlPr>
                        </m:dPr>
                        <m:e>
                          <m:sSub>
                            <m:sSubPr>
                              <m:ctrlPr>
                                <a:rPr lang="en-US" sz="2000" i="1"/>
                              </m:ctrlPr>
                            </m:sSubPr>
                            <m:e>
                              <m:r>
                                <a:rPr lang="en-US" sz="2000" i="1"/>
                                <m:t>𝑐</m:t>
                              </m:r>
                            </m:e>
                            <m:sub>
                              <m:r>
                                <a:rPr lang="en-US" sz="2000" i="1"/>
                                <m:t>𝑡</m:t>
                              </m:r>
                            </m:sub>
                          </m:sSub>
                        </m:e>
                      </m:d>
                      <m:r>
                        <a:rPr lang="en-US" sz="2000" i="1"/>
                        <m:t>=0       </m:t>
                      </m:r>
                      <m:r>
                        <a:rPr lang="en-US" sz="2000" b="0" i="1" smtClean="0"/>
                        <m:t>   </m:t>
                      </m:r>
                      <m:r>
                        <a:rPr lang="en-US" sz="2000" i="1"/>
                        <m:t>(5) </m:t>
                      </m:r>
                    </m:oMath>
                  </m:oMathPara>
                </a14:m>
                <a:endParaRPr lang="en-US" sz="2000" dirty="0" smtClean="0"/>
              </a:p>
              <a:p>
                <a:pPr marL="0" indent="0">
                  <a:buNone/>
                </a:pPr>
                <a:endParaRPr lang="en-US" sz="2000" dirty="0" smtClean="0"/>
              </a:p>
              <a:p>
                <a:pPr marL="0" indent="0">
                  <a:buNone/>
                </a:pPr>
                <a:r>
                  <a:rPr lang="en-US" sz="2000" dirty="0" smtClean="0"/>
                  <a:t>…. [See handout]</a:t>
                </a:r>
                <a:endParaRPr lang="en-US" sz="2000" dirty="0"/>
              </a:p>
              <a:p>
                <a:pPr marL="0" indent="0">
                  <a:lnSpc>
                    <a:spcPct val="120000"/>
                  </a:lnSpc>
                  <a:spcBef>
                    <a:spcPts val="0"/>
                  </a:spcBef>
                  <a:buNone/>
                </a:pPr>
                <a:r>
                  <a:rPr lang="en-US" sz="1600" dirty="0"/>
                  <a:t/>
                </a:r>
                <a:br>
                  <a:rPr lang="en-US" sz="1600" dirty="0"/>
                </a:br>
                <a:endParaRPr lang="en-US" sz="16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228600" y="1295400"/>
                <a:ext cx="8305800" cy="4753769"/>
              </a:xfrm>
              <a:blipFill rotWithShape="0">
                <a:blip r:embed="rId3"/>
                <a:stretch>
                  <a:fillRect l="-808" t="-770"/>
                </a:stretch>
              </a:blipFill>
            </p:spPr>
            <p:txBody>
              <a:bodyPr/>
              <a:lstStyle/>
              <a:p>
                <a:r>
                  <a:rPr lang="en-IN">
                    <a:noFill/>
                  </a:rPr>
                  <a:t> </a:t>
                </a:r>
              </a:p>
            </p:txBody>
          </p:sp>
        </mc:Fallback>
      </mc:AlternateContent>
      <p:sp>
        <p:nvSpPr>
          <p:cNvPr id="29702" name="TextBox 5"/>
          <p:cNvSpPr txBox="1">
            <a:spLocks noChangeArrowheads="1"/>
          </p:cNvSpPr>
          <p:nvPr/>
        </p:nvSpPr>
        <p:spPr bwMode="auto">
          <a:xfrm>
            <a:off x="6215063" y="3786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000000"/>
              </a:solidFill>
            </a:endParaRPr>
          </a:p>
        </p:txBody>
      </p:sp>
    </p:spTree>
    <p:extLst>
      <p:ext uri="{BB962C8B-B14F-4D97-AF65-F5344CB8AC3E}">
        <p14:creationId xmlns:p14="http://schemas.microsoft.com/office/powerpoint/2010/main" val="1341447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3200" b="1" dirty="0" smtClean="0"/>
              <a:t>Utility function used in deriving Ramsey rule</a:t>
            </a:r>
            <a:endParaRPr lang="en-US" sz="32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38200"/>
                <a:ext cx="8382000" cy="5410200"/>
              </a:xfrm>
            </p:spPr>
            <p:txBody>
              <a:bodyPr>
                <a:noAutofit/>
              </a:bodyPr>
              <a:lstStyle/>
              <a:p>
                <a:pPr>
                  <a:spcBef>
                    <a:spcPts val="0"/>
                  </a:spcBef>
                </a:pPr>
                <a:r>
                  <a:rPr lang="en-US" sz="2400" dirty="0" smtClean="0"/>
                  <a:t>Concave and constant elasticity of MU of consumption</a:t>
                </a:r>
              </a:p>
              <a:p>
                <a:pPr marL="0" indent="0">
                  <a:spcBef>
                    <a:spcPts val="0"/>
                  </a:spcBef>
                  <a:buNone/>
                </a:pPr>
                <a:endParaRPr lang="en-US" sz="2400" dirty="0"/>
              </a:p>
              <a:p>
                <a:pPr marL="0" indent="0" algn="ctr">
                  <a:spcBef>
                    <a:spcPts val="0"/>
                  </a:spcBef>
                  <a:buNone/>
                </a:pPr>
                <a14:m>
                  <m:oMath xmlns:m="http://schemas.openxmlformats.org/officeDocument/2006/math">
                    <m:r>
                      <a:rPr lang="en-IN" sz="2400" b="0" i="1" smtClean="0"/>
                      <m:t>𝑢</m:t>
                    </m:r>
                    <m:d>
                      <m:dPr>
                        <m:ctrlPr>
                          <a:rPr lang="en-IN" sz="2400" b="0" i="1" smtClean="0"/>
                        </m:ctrlPr>
                      </m:dPr>
                      <m:e>
                        <m:r>
                          <a:rPr lang="en-IN" sz="2400" b="0" i="1" smtClean="0"/>
                          <m:t>𝐶</m:t>
                        </m:r>
                      </m:e>
                    </m:d>
                    <m:r>
                      <a:rPr lang="en-IN" sz="2400" b="0" i="1" smtClean="0"/>
                      <m:t>= </m:t>
                    </m:r>
                    <m:f>
                      <m:fPr>
                        <m:ctrlPr>
                          <a:rPr lang="en-IN" sz="2400" b="0" i="1" smtClean="0"/>
                        </m:ctrlPr>
                      </m:fPr>
                      <m:num>
                        <m:sSup>
                          <m:sSupPr>
                            <m:ctrlPr>
                              <a:rPr lang="en-IN" sz="2400" b="0" i="1" smtClean="0"/>
                            </m:ctrlPr>
                          </m:sSupPr>
                          <m:e>
                            <m:r>
                              <a:rPr lang="en-IN" sz="2400" b="0" i="1" smtClean="0"/>
                              <m:t>𝐶</m:t>
                            </m:r>
                          </m:e>
                          <m:sup>
                            <m:r>
                              <a:rPr lang="en-IN" sz="2400" b="0" i="1" smtClean="0"/>
                              <m:t>1−</m:t>
                            </m:r>
                            <m:r>
                              <a:rPr lang="en-IN" sz="2400" b="0" i="1" smtClean="0">
                                <a:ea typeface="Cambria Math" panose="02040503050406030204" pitchFamily="18" charset="0"/>
                              </a:rPr>
                              <m:t>𝜂</m:t>
                            </m:r>
                          </m:sup>
                        </m:sSup>
                        <m:r>
                          <a:rPr lang="en-IN" sz="2400" b="0" i="1" smtClean="0"/>
                          <m:t> −1</m:t>
                        </m:r>
                      </m:num>
                      <m:den>
                        <m:r>
                          <a:rPr lang="en-IN" sz="2400" b="0" i="1" smtClean="0"/>
                          <m:t>1−</m:t>
                        </m:r>
                        <m:r>
                          <a:rPr lang="en-IN" sz="2400" b="0" i="1" smtClean="0">
                            <a:ea typeface="Cambria Math" panose="02040503050406030204" pitchFamily="18" charset="0"/>
                          </a:rPr>
                          <m:t>𝜂</m:t>
                        </m:r>
                      </m:den>
                    </m:f>
                  </m:oMath>
                </a14:m>
                <a:r>
                  <a:rPr lang="en-US" sz="2400" dirty="0" smtClean="0"/>
                  <a:t>       with </a:t>
                </a:r>
                <a14:m>
                  <m:oMath xmlns:m="http://schemas.openxmlformats.org/officeDocument/2006/math">
                    <m:r>
                      <a:rPr lang="en-IN" sz="2400" b="0" i="1" smtClean="0"/>
                      <m:t>𝐶</m:t>
                    </m:r>
                    <m:r>
                      <a:rPr lang="en-IN" sz="2400" b="0" i="1" smtClean="0"/>
                      <m:t>,</m:t>
                    </m:r>
                    <m:r>
                      <a:rPr lang="en-IN" sz="2400" b="0" i="1" smtClean="0">
                        <a:ea typeface="Cambria Math" panose="02040503050406030204" pitchFamily="18" charset="0"/>
                      </a:rPr>
                      <m:t>𝜂</m:t>
                    </m:r>
                    <m:r>
                      <a:rPr lang="en-IN" sz="2400" b="0" i="1" smtClean="0">
                        <a:ea typeface="Cambria Math" panose="02040503050406030204" pitchFamily="18" charset="0"/>
                      </a:rPr>
                      <m:t>&gt;0</m:t>
                    </m:r>
                  </m:oMath>
                </a14:m>
                <a:endParaRPr lang="en-US" sz="2400" dirty="0" smtClean="0"/>
              </a:p>
              <a:p>
                <a:pPr>
                  <a:spcBef>
                    <a:spcPts val="0"/>
                  </a:spcBef>
                </a:pPr>
                <a:endParaRPr lang="en-US" sz="2400" dirty="0"/>
              </a:p>
              <a:p>
                <a:pPr marL="0" indent="0">
                  <a:spcBef>
                    <a:spcPts val="0"/>
                  </a:spcBef>
                  <a:buNone/>
                </a:pPr>
                <a:r>
                  <a:rPr lang="en-IN" sz="2400" dirty="0" smtClean="0"/>
                  <a:t>The </a:t>
                </a:r>
                <a:r>
                  <a:rPr lang="en-IN" sz="2400" dirty="0"/>
                  <a:t>-1 term in the numerator implies that </a:t>
                </a:r>
                <a14:m>
                  <m:oMath xmlns:m="http://schemas.openxmlformats.org/officeDocument/2006/math">
                    <m:func>
                      <m:funcPr>
                        <m:ctrlPr>
                          <a:rPr lang="en-IN" sz="2400" i="1">
                            <a:latin typeface="Cambria Math" panose="02040503050406030204" pitchFamily="18" charset="0"/>
                          </a:rPr>
                        </m:ctrlPr>
                      </m:funcPr>
                      <m:fName>
                        <m:limLow>
                          <m:limLowPr>
                            <m:ctrlPr>
                              <a:rPr lang="en-IN" sz="2400" i="1">
                                <a:latin typeface="Cambria Math" panose="02040503050406030204" pitchFamily="18" charset="0"/>
                              </a:rPr>
                            </m:ctrlPr>
                          </m:limLowPr>
                          <m:e>
                            <m:r>
                              <m:rPr>
                                <m:sty m:val="p"/>
                              </m:rPr>
                              <a:rPr lang="en-IN" sz="2400"/>
                              <m:t>lim</m:t>
                            </m:r>
                          </m:e>
                          <m:lim>
                            <m:r>
                              <a:rPr lang="en-IN" sz="2400" i="1"/>
                              <m:t>𝜂</m:t>
                            </m:r>
                            <m:r>
                              <a:rPr lang="en-IN" sz="2400" i="1"/>
                              <m:t>→1</m:t>
                            </m:r>
                          </m:lim>
                        </m:limLow>
                      </m:fName>
                      <m:e>
                        <m:r>
                          <a:rPr lang="en-IN" sz="2400" i="1"/>
                          <m:t>𝑢</m:t>
                        </m:r>
                        <m:d>
                          <m:dPr>
                            <m:ctrlPr>
                              <a:rPr lang="en-IN" sz="2400" i="1"/>
                            </m:ctrlPr>
                          </m:dPr>
                          <m:e>
                            <m:r>
                              <a:rPr lang="en-IN" sz="2400" i="1"/>
                              <m:t>𝐶</m:t>
                            </m:r>
                          </m:e>
                        </m:d>
                        <m:r>
                          <a:rPr lang="en-IN" sz="2400" i="1"/>
                          <m:t>=</m:t>
                        </m:r>
                        <m:func>
                          <m:funcPr>
                            <m:ctrlPr>
                              <a:rPr lang="en-IN" sz="2400" i="1"/>
                            </m:ctrlPr>
                          </m:funcPr>
                          <m:fName>
                            <m:r>
                              <m:rPr>
                                <m:sty m:val="p"/>
                              </m:rPr>
                              <a:rPr lang="en-IN" sz="2400"/>
                              <m:t>ln</m:t>
                            </m:r>
                          </m:fName>
                          <m:e>
                            <m:r>
                              <a:rPr lang="en-IN" sz="2400" b="0" i="1" smtClean="0">
                                <a:latin typeface="Cambria Math" panose="02040503050406030204" pitchFamily="18" charset="0"/>
                              </a:rPr>
                              <m:t>𝐶</m:t>
                            </m:r>
                          </m:e>
                        </m:func>
                        <m:r>
                          <a:rPr lang="en-IN" sz="2400" i="1">
                            <a:latin typeface="Cambria Math" panose="02040503050406030204" pitchFamily="18" charset="0"/>
                          </a:rPr>
                          <m:t>. </m:t>
                        </m:r>
                      </m:e>
                    </m:func>
                  </m:oMath>
                </a14:m>
                <a:r>
                  <a:rPr lang="en-IN" sz="2400" dirty="0"/>
                  <a:t> Hence an equivalent possibility to express the above stated utility function </a:t>
                </a:r>
                <a:r>
                  <a:rPr lang="en-IN" sz="2400" dirty="0"/>
                  <a:t>is</a:t>
                </a:r>
              </a:p>
              <a:p>
                <a:pPr>
                  <a:spcBef>
                    <a:spcPts val="0"/>
                  </a:spcBef>
                </a:pPr>
                <a:endParaRPr lang="en-US" sz="2400" dirty="0" smtClean="0"/>
              </a:p>
              <a:p>
                <a:pPr marL="0" indent="0">
                  <a:spcBef>
                    <a:spcPts val="0"/>
                  </a:spcBef>
                  <a:buNone/>
                </a:pPr>
                <a14:m>
                  <m:oMathPara xmlns:m="http://schemas.openxmlformats.org/officeDocument/2006/math">
                    <m:oMathParaPr>
                      <m:jc m:val="center"/>
                    </m:oMathParaPr>
                    <m:oMath xmlns:m="http://schemas.openxmlformats.org/officeDocument/2006/math">
                      <m:r>
                        <a:rPr lang="en-IN" sz="2200" i="1"/>
                        <m:t>𝑢</m:t>
                      </m:r>
                      <m:d>
                        <m:dPr>
                          <m:ctrlPr>
                            <a:rPr lang="en-IN" sz="2200" i="1"/>
                          </m:ctrlPr>
                        </m:dPr>
                        <m:e>
                          <m:r>
                            <a:rPr lang="en-IN" sz="2200" i="1"/>
                            <m:t>𝐶</m:t>
                          </m:r>
                        </m:e>
                      </m:d>
                      <m:r>
                        <a:rPr lang="en-IN" sz="2200" i="1"/>
                        <m:t>= </m:t>
                      </m:r>
                      <m:d>
                        <m:dPr>
                          <m:begChr m:val="{"/>
                          <m:endChr m:val=""/>
                          <m:ctrlPr>
                            <a:rPr lang="en-IN" sz="2200" i="1"/>
                          </m:ctrlPr>
                        </m:dPr>
                        <m:e>
                          <m:eqArr>
                            <m:eqArrPr>
                              <m:ctrlPr>
                                <a:rPr lang="en-IN" sz="2200" i="1"/>
                              </m:ctrlPr>
                            </m:eqArrPr>
                            <m:e>
                              <m:f>
                                <m:fPr>
                                  <m:ctrlPr>
                                    <a:rPr lang="en-IN" sz="2200" i="1"/>
                                  </m:ctrlPr>
                                </m:fPr>
                                <m:num>
                                  <m:sSup>
                                    <m:sSupPr>
                                      <m:ctrlPr>
                                        <a:rPr lang="en-IN" sz="2200" i="1"/>
                                      </m:ctrlPr>
                                    </m:sSupPr>
                                    <m:e>
                                      <m:r>
                                        <a:rPr lang="en-IN" sz="2200" i="1"/>
                                        <m:t>𝐶</m:t>
                                      </m:r>
                                    </m:e>
                                    <m:sup>
                                      <m:r>
                                        <a:rPr lang="en-IN" sz="2200" i="1"/>
                                        <m:t>1−</m:t>
                                      </m:r>
                                      <m:r>
                                        <a:rPr lang="en-IN" sz="2200" i="1"/>
                                        <m:t>𝜂</m:t>
                                      </m:r>
                                    </m:sup>
                                  </m:sSup>
                                </m:num>
                                <m:den>
                                  <m:r>
                                    <a:rPr lang="en-IN" sz="2200" i="1"/>
                                    <m:t>1−</m:t>
                                  </m:r>
                                  <m:r>
                                    <a:rPr lang="en-IN" sz="2200" i="1"/>
                                    <m:t>𝜂</m:t>
                                  </m:r>
                                </m:den>
                              </m:f>
                              <m:r>
                                <a:rPr lang="en-IN" sz="2200" i="1"/>
                                <m:t>  </m:t>
                              </m:r>
                              <m:r>
                                <a:rPr lang="en-IN" sz="2200" i="1"/>
                                <m:t>𝑓𝑜𝑟</m:t>
                              </m:r>
                              <m:r>
                                <a:rPr lang="en-IN" sz="2200" i="1"/>
                                <m:t> </m:t>
                              </m:r>
                              <m:r>
                                <a:rPr lang="en-IN" sz="2200" i="1"/>
                                <m:t>𝜂</m:t>
                              </m:r>
                              <m:r>
                                <a:rPr lang="en-IN" sz="2200" i="1"/>
                                <m:t>≠1</m:t>
                              </m:r>
                            </m:e>
                            <m:e>
                              <m:func>
                                <m:funcPr>
                                  <m:ctrlPr>
                                    <a:rPr lang="en-IN" sz="2200" i="1"/>
                                  </m:ctrlPr>
                                </m:funcPr>
                                <m:fName>
                                  <m:r>
                                    <a:rPr lang="en-IN" sz="2200"/>
                                    <m:t> </m:t>
                                  </m:r>
                                  <m:r>
                                    <m:rPr>
                                      <m:sty m:val="p"/>
                                    </m:rPr>
                                    <a:rPr lang="en-IN" sz="2200"/>
                                    <m:t>ln</m:t>
                                  </m:r>
                                </m:fName>
                                <m:e>
                                  <m:r>
                                    <a:rPr lang="en-IN" sz="2200" i="1"/>
                                    <m:t>𝐶</m:t>
                                  </m:r>
                                </m:e>
                              </m:func>
                              <m:r>
                                <a:rPr lang="en-IN" sz="2200" i="1"/>
                                <m:t>     </m:t>
                              </m:r>
                              <m:r>
                                <a:rPr lang="en-IN" sz="2200" i="1"/>
                                <m:t>𝑓𝑜𝑟</m:t>
                              </m:r>
                              <m:r>
                                <a:rPr lang="en-IN" sz="2200" i="1"/>
                                <m:t> </m:t>
                              </m:r>
                              <m:r>
                                <a:rPr lang="en-IN" sz="2200" i="1"/>
                                <m:t>𝜂</m:t>
                              </m:r>
                              <m:r>
                                <a:rPr lang="en-IN" sz="2200" i="1"/>
                                <m:t>=1</m:t>
                              </m:r>
                            </m:e>
                          </m:eqArr>
                        </m:e>
                      </m:d>
                    </m:oMath>
                  </m:oMathPara>
                </a14:m>
                <a:endParaRPr lang="en-US" sz="22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8200"/>
                <a:ext cx="8382000" cy="5410200"/>
              </a:xfrm>
              <a:blipFill rotWithShape="0">
                <a:blip r:embed="rId3"/>
                <a:stretch>
                  <a:fillRect l="-1091" t="-902" r="-509"/>
                </a:stretch>
              </a:blipFill>
            </p:spPr>
            <p:txBody>
              <a:bodyPr/>
              <a:lstStyle/>
              <a:p>
                <a:r>
                  <a:rPr lang="en-IN">
                    <a:noFill/>
                  </a:rPr>
                  <a:t> </a:t>
                </a:r>
              </a:p>
            </p:txBody>
          </p:sp>
        </mc:Fallback>
      </mc:AlternateContent>
    </p:spTree>
    <p:extLst>
      <p:ext uri="{BB962C8B-B14F-4D97-AF65-F5344CB8AC3E}">
        <p14:creationId xmlns:p14="http://schemas.microsoft.com/office/powerpoint/2010/main" val="2067784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722"/>
            <a:ext cx="8229600" cy="457200"/>
          </a:xfrm>
        </p:spPr>
        <p:txBody>
          <a:bodyPr>
            <a:noAutofit/>
          </a:bodyPr>
          <a:lstStyle/>
          <a:p>
            <a:r>
              <a:rPr lang="en-US" sz="3200" b="1" dirty="0" smtClean="0"/>
              <a:t>Utility function (CIES)</a:t>
            </a:r>
            <a:endParaRPr lang="en-US" sz="32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790412"/>
                <a:ext cx="8382000" cy="5762787"/>
              </a:xfrm>
            </p:spPr>
            <p:txBody>
              <a:bodyPr>
                <a:noAutofit/>
              </a:bodyPr>
              <a:lstStyle/>
              <a:p>
                <a:pPr>
                  <a:spcBef>
                    <a:spcPts val="0"/>
                  </a:spcBef>
                </a:pPr>
                <a:r>
                  <a:rPr lang="en-US" sz="2400" dirty="0" smtClean="0"/>
                  <a:t>Constant elasticity of MU of consumption </a:t>
                </a:r>
                <a14:m>
                  <m:oMath xmlns:m="http://schemas.openxmlformats.org/officeDocument/2006/math">
                    <m:f>
                      <m:fPr>
                        <m:ctrlPr>
                          <a:rPr lang="en-US" sz="2400" i="1"/>
                        </m:ctrlPr>
                      </m:fPr>
                      <m:num>
                        <m:r>
                          <a:rPr lang="en-IN" sz="2400" i="1"/>
                          <m:t>𝜕</m:t>
                        </m:r>
                        <m:r>
                          <a:rPr lang="en-US" sz="2400" i="1"/>
                          <m:t>𝑀𝑈</m:t>
                        </m:r>
                      </m:num>
                      <m:den>
                        <m:r>
                          <a:rPr lang="en-IN" sz="2400" i="1"/>
                          <m:t>𝜕</m:t>
                        </m:r>
                        <m:r>
                          <a:rPr lang="en-US" sz="2400" i="1"/>
                          <m:t>𝐶</m:t>
                        </m:r>
                      </m:den>
                    </m:f>
                    <m:d>
                      <m:dPr>
                        <m:ctrlPr>
                          <a:rPr lang="en-US" sz="2400" i="1"/>
                        </m:ctrlPr>
                      </m:dPr>
                      <m:e>
                        <m:f>
                          <m:fPr>
                            <m:ctrlPr>
                              <a:rPr lang="en-US" sz="2400" i="1"/>
                            </m:ctrlPr>
                          </m:fPr>
                          <m:num>
                            <m:r>
                              <a:rPr lang="en-US" sz="2400" i="1"/>
                              <m:t>𝐶</m:t>
                            </m:r>
                          </m:num>
                          <m:den>
                            <m:r>
                              <a:rPr lang="en-US" sz="2400" i="1"/>
                              <m:t>𝑀𝑈</m:t>
                            </m:r>
                          </m:den>
                        </m:f>
                      </m:e>
                    </m:d>
                    <m:r>
                      <m:rPr>
                        <m:nor/>
                      </m:rPr>
                      <a:rPr lang="en-US" sz="2400" i="1" dirty="0"/>
                      <m:t> =</m:t>
                    </m:r>
                    <m:r>
                      <m:rPr>
                        <m:nor/>
                      </m:rPr>
                      <a:rPr lang="en-IN" sz="2400" i="1" dirty="0"/>
                      <m:t> −</m:t>
                    </m:r>
                    <m:r>
                      <a:rPr lang="en-IN" sz="2400" i="1" dirty="0">
                        <a:ea typeface="Cambria Math" panose="02040503050406030204" pitchFamily="18" charset="0"/>
                      </a:rPr>
                      <m:t>𝜂</m:t>
                    </m:r>
                    <m:r>
                      <a:rPr lang="en-IN" sz="2400" i="1" dirty="0">
                        <a:ea typeface="Cambria Math" panose="02040503050406030204" pitchFamily="18" charset="0"/>
                      </a:rPr>
                      <m:t>&lt;0</m:t>
                    </m:r>
                  </m:oMath>
                </a14:m>
                <a:endParaRPr lang="en-US" sz="2400" i="1" dirty="0"/>
              </a:p>
              <a:p>
                <a:pPr>
                  <a:spcBef>
                    <a:spcPts val="0"/>
                  </a:spcBef>
                </a:pPr>
                <a:r>
                  <a:rPr lang="en-US" sz="2400" dirty="0" smtClean="0"/>
                  <a:t>Inverse </a:t>
                </a:r>
                <a:r>
                  <a:rPr lang="en-US" sz="2400" dirty="0"/>
                  <a:t>of formula above gives the intertemporal elasticity of substitution of </a:t>
                </a:r>
                <a:r>
                  <a:rPr lang="en-US" sz="2400" dirty="0" smtClean="0"/>
                  <a:t>consumption [derive</a:t>
                </a:r>
                <a:r>
                  <a:rPr lang="en-US" sz="2400" dirty="0" smtClean="0"/>
                  <a:t>?] </a:t>
                </a:r>
                <a:endParaRPr lang="en-US" sz="2400" dirty="0"/>
              </a:p>
              <a:p>
                <a:pPr>
                  <a:spcBef>
                    <a:spcPts val="0"/>
                  </a:spcBef>
                </a:pPr>
                <a:r>
                  <a:rPr lang="en-US" sz="2400" dirty="0" smtClean="0"/>
                  <a:t>Represents the extent of substitutability of consumption of different generations.</a:t>
                </a:r>
              </a:p>
              <a:p>
                <a:pPr>
                  <a:spcBef>
                    <a:spcPts val="0"/>
                  </a:spcBef>
                </a:pPr>
                <a14:m>
                  <m:oMath xmlns:m="http://schemas.openxmlformats.org/officeDocument/2006/math">
                    <m:r>
                      <a:rPr lang="el-GR" sz="2400" i="1" dirty="0" smtClean="0"/>
                      <m:t>𝜂</m:t>
                    </m:r>
                  </m:oMath>
                </a14:m>
                <a:r>
                  <a:rPr lang="el-GR" sz="2400" i="1" dirty="0" smtClean="0"/>
                  <a:t> </a:t>
                </a:r>
                <a:r>
                  <a:rPr lang="en-US" sz="2400" dirty="0"/>
                  <a:t>= 0 </a:t>
                </a:r>
                <a:r>
                  <a:rPr lang="en-US" sz="2400" dirty="0" smtClean="0">
                    <a:sym typeface="Wingdings" panose="05000000000000000000" pitchFamily="2" charset="2"/>
                  </a:rPr>
                  <a:t> infinite elasticity </a:t>
                </a:r>
                <a:r>
                  <a:rPr lang="en-US" sz="2400" i="1" dirty="0" smtClean="0">
                    <a:sym typeface="Wingdings" panose="05000000000000000000" pitchFamily="2" charset="2"/>
                  </a:rPr>
                  <a:t>(</a:t>
                </a:r>
                <a:r>
                  <a:rPr lang="en-US" sz="2400" dirty="0" smtClean="0"/>
                  <a:t>willingness </a:t>
                </a:r>
                <a:r>
                  <a:rPr lang="en-US" sz="2400" dirty="0"/>
                  <a:t>to substitute consumption intertemporally is </a:t>
                </a:r>
                <a:r>
                  <a:rPr lang="en-US" sz="2400" dirty="0" smtClean="0"/>
                  <a:t>infinite).</a:t>
                </a:r>
                <a:endParaRPr lang="en-US" sz="2400" dirty="0"/>
              </a:p>
              <a:p>
                <a:pPr>
                  <a:spcBef>
                    <a:spcPts val="0"/>
                  </a:spcBef>
                </a:pPr>
                <a14:m>
                  <m:oMath xmlns:m="http://schemas.openxmlformats.org/officeDocument/2006/math">
                    <m:r>
                      <a:rPr lang="el-GR" sz="2400" i="1" dirty="0" smtClean="0"/>
                      <m:t>𝜂</m:t>
                    </m:r>
                  </m:oMath>
                </a14:m>
                <a:r>
                  <a:rPr lang="en-US" sz="2400" dirty="0" smtClean="0"/>
                  <a:t> close to zero </a:t>
                </a:r>
                <a:r>
                  <a:rPr lang="en-US" sz="2400" dirty="0" smtClean="0">
                    <a:sym typeface="Wingdings" panose="05000000000000000000" pitchFamily="2" charset="2"/>
                  </a:rPr>
                  <a:t> </a:t>
                </a:r>
                <a:r>
                  <a:rPr lang="en-US" sz="2400" dirty="0" smtClean="0"/>
                  <a:t>consumption of different generations are close substitutes.</a:t>
                </a:r>
              </a:p>
              <a:p>
                <a:pPr>
                  <a:spcBef>
                    <a:spcPts val="0"/>
                  </a:spcBef>
                </a:pPr>
                <a:r>
                  <a:rPr lang="en-US" sz="2400" dirty="0" smtClean="0"/>
                  <a:t>When </a:t>
                </a:r>
                <a14:m>
                  <m:oMath xmlns:m="http://schemas.openxmlformats.org/officeDocument/2006/math">
                    <m:r>
                      <a:rPr lang="el-GR" sz="2400" i="1" dirty="0" smtClean="0"/>
                      <m:t>𝜂</m:t>
                    </m:r>
                  </m:oMath>
                </a14:m>
                <a:r>
                  <a:rPr lang="el-GR" sz="2400" i="1" dirty="0"/>
                  <a:t> </a:t>
                </a:r>
                <a:r>
                  <a:rPr lang="en-US" sz="2400" dirty="0"/>
                  <a:t>= </a:t>
                </a:r>
                <a:r>
                  <a:rPr lang="en-US" sz="2400" dirty="0" smtClean="0"/>
                  <a:t>0, MU does not change with consumption, </a:t>
                </a:r>
                <a:r>
                  <a:rPr lang="en-US" sz="2400" i="1" dirty="0" smtClean="0"/>
                  <a:t>U(C)</a:t>
                </a:r>
                <a:r>
                  <a:rPr lang="en-US" sz="2400" dirty="0" smtClean="0"/>
                  <a:t> is a straight line (social planner indifferent between different consumption time profiles).</a:t>
                </a:r>
              </a:p>
              <a:p>
                <a:pPr>
                  <a:spcBef>
                    <a:spcPts val="0"/>
                  </a:spcBef>
                </a:pPr>
                <a:r>
                  <a:rPr lang="en-US" sz="2400" dirty="0"/>
                  <a:t>If </a:t>
                </a:r>
                <a14:m>
                  <m:oMath xmlns:m="http://schemas.openxmlformats.org/officeDocument/2006/math">
                    <m:r>
                      <a:rPr lang="el-GR" sz="2400" i="1" dirty="0" smtClean="0"/>
                      <m:t>𝜂</m:t>
                    </m:r>
                  </m:oMath>
                </a14:m>
                <a:r>
                  <a:rPr lang="en-US" sz="2400" dirty="0"/>
                  <a:t> </a:t>
                </a:r>
                <a:r>
                  <a:rPr lang="en-US" sz="2400" dirty="0" smtClean="0"/>
                  <a:t>high consumption </a:t>
                </a:r>
                <a:r>
                  <a:rPr lang="en-US" sz="2400" dirty="0"/>
                  <a:t>of different generations </a:t>
                </a:r>
                <a:r>
                  <a:rPr lang="en-US" sz="2400" dirty="0" smtClean="0"/>
                  <a:t>not </a:t>
                </a:r>
                <a:r>
                  <a:rPr lang="en-US" sz="2400" dirty="0"/>
                  <a:t>close substitutes.</a:t>
                </a:r>
              </a:p>
              <a:p>
                <a:pPr>
                  <a:spcBef>
                    <a:spcPts val="0"/>
                  </a:spcBef>
                </a:pPr>
                <a:r>
                  <a:rPr lang="en-US" sz="2400" dirty="0"/>
                  <a:t>So when </a:t>
                </a:r>
                <a14:m>
                  <m:oMath xmlns:m="http://schemas.openxmlformats.org/officeDocument/2006/math">
                    <m:r>
                      <a:rPr lang="el-GR" sz="2400" i="1" dirty="0" smtClean="0"/>
                      <m:t>𝜂</m:t>
                    </m:r>
                  </m:oMath>
                </a14:m>
                <a:r>
                  <a:rPr lang="el-GR" sz="2400" i="1" dirty="0"/>
                  <a:t> </a:t>
                </a:r>
                <a:r>
                  <a:rPr lang="en-US" sz="2400" dirty="0"/>
                  <a:t>= ∞</a:t>
                </a:r>
                <a:r>
                  <a:rPr lang="en-US" sz="2400" i="1" dirty="0"/>
                  <a:t> </a:t>
                </a:r>
                <a:r>
                  <a:rPr lang="en-US" sz="2400" dirty="0"/>
                  <a:t>cannot substitute consumption intertemporally.</a:t>
                </a:r>
              </a:p>
              <a:p>
                <a:pPr>
                  <a:spcBef>
                    <a:spcPts val="0"/>
                  </a:spcBef>
                </a:pPr>
                <a:endParaRPr lang="en-US" sz="2400" dirty="0" smtClean="0"/>
              </a:p>
              <a:p>
                <a:pPr>
                  <a:spcBef>
                    <a:spcPts val="0"/>
                  </a:spcBef>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790412"/>
                <a:ext cx="8382000" cy="5762787"/>
              </a:xfrm>
              <a:blipFill rotWithShape="0">
                <a:blip r:embed="rId2"/>
                <a:stretch>
                  <a:fillRect l="-945" r="-291" b="-2434"/>
                </a:stretch>
              </a:blipFill>
            </p:spPr>
            <p:txBody>
              <a:bodyPr/>
              <a:lstStyle/>
              <a:p>
                <a:r>
                  <a:rPr lang="en-IN">
                    <a:noFill/>
                  </a:rPr>
                  <a:t> </a:t>
                </a:r>
              </a:p>
            </p:txBody>
          </p:sp>
        </mc:Fallback>
      </mc:AlternateContent>
    </p:spTree>
    <p:extLst>
      <p:ext uri="{BB962C8B-B14F-4D97-AF65-F5344CB8AC3E}">
        <p14:creationId xmlns:p14="http://schemas.microsoft.com/office/powerpoint/2010/main" val="301955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77" y="762000"/>
            <a:ext cx="8051610" cy="4522272"/>
          </a:xfrm>
          <a:prstGeom prst="rect">
            <a:avLst/>
          </a:prstGeom>
        </p:spPr>
      </p:pic>
    </p:spTree>
    <p:extLst>
      <p:ext uri="{BB962C8B-B14F-4D97-AF65-F5344CB8AC3E}">
        <p14:creationId xmlns:p14="http://schemas.microsoft.com/office/powerpoint/2010/main" val="43704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457200"/>
          </a:xfrm>
        </p:spPr>
        <p:txBody>
          <a:bodyPr>
            <a:noAutofit/>
          </a:bodyPr>
          <a:lstStyle/>
          <a:p>
            <a:r>
              <a:rPr lang="en-US" sz="3200" b="1" dirty="0" smtClean="0"/>
              <a:t>Inequality version (inter- or intra-generational)</a:t>
            </a:r>
            <a:endParaRPr lang="en-US" sz="32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838200"/>
                <a:ext cx="8382000" cy="5410200"/>
              </a:xfrm>
            </p:spPr>
            <p:txBody>
              <a:bodyPr>
                <a:noAutofit/>
              </a:bodyPr>
              <a:lstStyle/>
              <a:p>
                <a:pPr>
                  <a:lnSpc>
                    <a:spcPct val="150000"/>
                  </a:lnSpc>
                  <a:spcBef>
                    <a:spcPts val="0"/>
                  </a:spcBef>
                </a:pPr>
                <a:r>
                  <a:rPr lang="en-US" sz="2400" dirty="0" smtClean="0"/>
                  <a:t>Can also think of </a:t>
                </a:r>
                <a14:m>
                  <m:oMath xmlns:m="http://schemas.openxmlformats.org/officeDocument/2006/math">
                    <m:r>
                      <a:rPr lang="el-GR" sz="2400" i="1" dirty="0" smtClean="0"/>
                      <m:t>𝜂</m:t>
                    </m:r>
                  </m:oMath>
                </a14:m>
                <a:r>
                  <a:rPr lang="en-US" sz="2400" dirty="0" smtClean="0"/>
                  <a:t> as inequality aversion parameter (Atkinson Index or Atkinson inequality measure).</a:t>
                </a:r>
              </a:p>
              <a:p>
                <a:pPr>
                  <a:lnSpc>
                    <a:spcPct val="150000"/>
                  </a:lnSpc>
                  <a:spcBef>
                    <a:spcPts val="0"/>
                  </a:spcBef>
                </a:pPr>
                <a:r>
                  <a:rPr lang="en-US" sz="2400" dirty="0" smtClean="0"/>
                  <a:t>When </a:t>
                </a:r>
                <a14:m>
                  <m:oMath xmlns:m="http://schemas.openxmlformats.org/officeDocument/2006/math">
                    <m:r>
                      <a:rPr lang="el-GR" sz="2400" i="1" dirty="0"/>
                      <m:t>𝜂</m:t>
                    </m:r>
                  </m:oMath>
                </a14:m>
                <a:r>
                  <a:rPr lang="en-US" sz="2400" dirty="0" smtClean="0"/>
                  <a:t> = 0 no </a:t>
                </a:r>
                <a:r>
                  <a:rPr lang="en-US" sz="2400" dirty="0" smtClean="0"/>
                  <a:t>aversion to inequality (because can substitute consumption across generations / across people within generation).</a:t>
                </a:r>
              </a:p>
              <a:p>
                <a:pPr>
                  <a:lnSpc>
                    <a:spcPct val="150000"/>
                  </a:lnSpc>
                  <a:spcBef>
                    <a:spcPts val="0"/>
                  </a:spcBef>
                </a:pPr>
                <a:r>
                  <a:rPr lang="en-US" sz="2400" dirty="0"/>
                  <a:t>When </a:t>
                </a:r>
                <a14:m>
                  <m:oMath xmlns:m="http://schemas.openxmlformats.org/officeDocument/2006/math">
                    <m:r>
                      <a:rPr lang="el-GR" sz="2400" i="1" dirty="0" smtClean="0"/>
                      <m:t>𝜂</m:t>
                    </m:r>
                  </m:oMath>
                </a14:m>
                <a:r>
                  <a:rPr lang="el-GR" sz="2400" i="1" dirty="0"/>
                  <a:t> </a:t>
                </a:r>
                <a:r>
                  <a:rPr lang="en-US" sz="2400" dirty="0"/>
                  <a:t>= </a:t>
                </a:r>
                <a:r>
                  <a:rPr lang="en-US" sz="2400" dirty="0" smtClean="0"/>
                  <a:t>∞ infinite aversion </a:t>
                </a:r>
                <a:r>
                  <a:rPr lang="en-US" sz="2400" dirty="0"/>
                  <a:t>to </a:t>
                </a:r>
                <a:r>
                  <a:rPr lang="en-US" sz="2400" dirty="0" smtClean="0"/>
                  <a:t>inequality (cannot substitute)</a:t>
                </a: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838200"/>
                <a:ext cx="8382000" cy="5410200"/>
              </a:xfrm>
              <a:blipFill rotWithShape="0">
                <a:blip r:embed="rId2"/>
                <a:stretch>
                  <a:fillRect l="-945"/>
                </a:stretch>
              </a:blipFill>
            </p:spPr>
            <p:txBody>
              <a:bodyPr/>
              <a:lstStyle/>
              <a:p>
                <a:r>
                  <a:rPr lang="en-IN">
                    <a:noFill/>
                  </a:rPr>
                  <a:t> </a:t>
                </a:r>
              </a:p>
            </p:txBody>
          </p:sp>
        </mc:Fallback>
      </mc:AlternateContent>
    </p:spTree>
    <p:extLst>
      <p:ext uri="{BB962C8B-B14F-4D97-AF65-F5344CB8AC3E}">
        <p14:creationId xmlns:p14="http://schemas.microsoft.com/office/powerpoint/2010/main" val="2625642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l-GR" sz="3200" dirty="0" smtClean="0">
                <a:latin typeface="Calibri" panose="020F0502020204030204" pitchFamily="34" charset="0"/>
              </a:rPr>
              <a:t>σ</a:t>
            </a:r>
            <a:r>
              <a:rPr lang="en-IN" sz="3200" dirty="0" smtClean="0">
                <a:latin typeface="Calibri" panose="020F0502020204030204" pitchFamily="34" charset="0"/>
              </a:rPr>
              <a:t> (= </a:t>
            </a:r>
            <a:r>
              <a:rPr lang="el-GR" sz="3200" i="1" dirty="0" smtClean="0">
                <a:latin typeface="+mn-lt"/>
              </a:rPr>
              <a:t>η</a:t>
            </a:r>
            <a:r>
              <a:rPr lang="en-IN" sz="3200" dirty="0" smtClean="0"/>
              <a:t>)</a:t>
            </a:r>
            <a:r>
              <a:rPr lang="en-US" sz="3200" dirty="0" smtClean="0"/>
              <a:t> represents curvature of utility function</a:t>
            </a:r>
            <a:endParaRPr lang="en-US"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8050" y="1219200"/>
            <a:ext cx="7050550" cy="493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955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38127" y="381000"/>
            <a:ext cx="8382000" cy="504825"/>
          </a:xfrm>
        </p:spPr>
        <p:txBody>
          <a:bodyPr>
            <a:noAutofit/>
          </a:bodyPr>
          <a:lstStyle/>
          <a:p>
            <a:r>
              <a:rPr lang="en-GB" altLang="en-US" sz="2800" b="1" dirty="0" smtClean="0">
                <a:solidFill>
                  <a:schemeClr val="tx1"/>
                </a:solidFill>
              </a:rPr>
              <a:t>Social Discount </a:t>
            </a:r>
            <a:r>
              <a:rPr lang="en-GB" altLang="en-US" sz="2800" b="1" dirty="0" smtClean="0"/>
              <a:t>R</a:t>
            </a:r>
            <a:r>
              <a:rPr lang="en-GB" altLang="en-US" sz="2800" b="1" dirty="0" smtClean="0">
                <a:solidFill>
                  <a:schemeClr val="tx1"/>
                </a:solidFill>
              </a:rPr>
              <a:t>ate and Ramsey Rule (Euler Equation)</a:t>
            </a:r>
          </a:p>
        </p:txBody>
      </p:sp>
      <p:sp>
        <p:nvSpPr>
          <p:cNvPr id="29699" name="Content Placeholder 2"/>
          <p:cNvSpPr>
            <a:spLocks noGrp="1"/>
          </p:cNvSpPr>
          <p:nvPr>
            <p:ph idx="1"/>
          </p:nvPr>
        </p:nvSpPr>
        <p:spPr>
          <a:xfrm>
            <a:off x="914400" y="1800595"/>
            <a:ext cx="7858125" cy="1074362"/>
          </a:xfrm>
        </p:spPr>
        <p:txBody>
          <a:bodyPr>
            <a:noAutofit/>
          </a:bodyPr>
          <a:lstStyle/>
          <a:p>
            <a:pPr>
              <a:buFont typeface="Wingdings" pitchFamily="2" charset="2"/>
              <a:buChar char="q"/>
            </a:pPr>
            <a:endParaRPr lang="en-GB" altLang="en-US" sz="2000" dirty="0" smtClean="0">
              <a:solidFill>
                <a:schemeClr val="tx1"/>
              </a:solidFill>
            </a:endParaRPr>
          </a:p>
          <a:p>
            <a:pPr>
              <a:buFontTx/>
              <a:buNone/>
            </a:pPr>
            <a:endParaRPr lang="en-GB" altLang="en-US" sz="2000" dirty="0" smtClean="0"/>
          </a:p>
          <a:p>
            <a:pPr algn="ctr">
              <a:buFontTx/>
              <a:buNone/>
            </a:pPr>
            <a:r>
              <a:rPr lang="en-GB" altLang="en-US" sz="2400" dirty="0" smtClean="0"/>
              <a:t>Social discount rate = </a:t>
            </a:r>
            <a:r>
              <a:rPr lang="el-GR" altLang="en-US" sz="2400" dirty="0" smtClean="0">
                <a:latin typeface="Calibri" panose="020F0502020204030204" pitchFamily="34" charset="0"/>
              </a:rPr>
              <a:t>ρ</a:t>
            </a:r>
            <a:r>
              <a:rPr lang="en-GB" altLang="en-US" sz="2400" dirty="0" smtClean="0"/>
              <a:t> + (</a:t>
            </a:r>
            <a:r>
              <a:rPr lang="en-GB" altLang="en-US" sz="2400" dirty="0" smtClean="0">
                <a:latin typeface="Symbol" pitchFamily="18" charset="2"/>
              </a:rPr>
              <a:t></a:t>
            </a:r>
            <a:r>
              <a:rPr lang="en-GB" altLang="en-US" sz="2400" dirty="0" smtClean="0"/>
              <a:t> x consumption growth rate, g)</a:t>
            </a:r>
            <a:endParaRPr lang="en-GB" altLang="en-US" sz="2400" dirty="0" smtClean="0">
              <a:latin typeface="Symbol" pitchFamily="18" charset="2"/>
            </a:endParaRPr>
          </a:p>
          <a:p>
            <a:pPr>
              <a:buFontTx/>
              <a:buNone/>
            </a:pPr>
            <a:r>
              <a:rPr lang="en-GB" altLang="en-US" sz="1600" dirty="0" smtClean="0"/>
              <a:t> </a:t>
            </a:r>
          </a:p>
        </p:txBody>
      </p:sp>
      <p:sp>
        <p:nvSpPr>
          <p:cNvPr id="29700" name="TextBox 3"/>
          <p:cNvSpPr txBox="1">
            <a:spLocks noChangeArrowheads="1"/>
          </p:cNvSpPr>
          <p:nvPr/>
        </p:nvSpPr>
        <p:spPr bwMode="auto">
          <a:xfrm>
            <a:off x="571500" y="3571875"/>
            <a:ext cx="20002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dirty="0">
                <a:solidFill>
                  <a:srgbClr val="000000"/>
                </a:solidFill>
                <a:cs typeface="Lucida Sans Unicode" pitchFamily="34" charset="0"/>
              </a:rPr>
              <a:t>P</a:t>
            </a:r>
            <a:r>
              <a:rPr lang="en-GB" altLang="en-US" sz="1600" dirty="0" smtClean="0">
                <a:solidFill>
                  <a:srgbClr val="000000"/>
                </a:solidFill>
                <a:cs typeface="Lucida Sans Unicode" pitchFamily="34" charset="0"/>
              </a:rPr>
              <a:t>ure </a:t>
            </a:r>
            <a:r>
              <a:rPr lang="en-GB" altLang="en-US" sz="1600" dirty="0">
                <a:solidFill>
                  <a:srgbClr val="000000"/>
                </a:solidFill>
                <a:cs typeface="Lucida Sans Unicode" pitchFamily="34" charset="0"/>
              </a:rPr>
              <a:t>rate of time </a:t>
            </a:r>
            <a:r>
              <a:rPr lang="en-GB" altLang="en-US" sz="1600" dirty="0" smtClean="0">
                <a:solidFill>
                  <a:srgbClr val="000000"/>
                </a:solidFill>
                <a:cs typeface="Lucida Sans Unicode" pitchFamily="34" charset="0"/>
              </a:rPr>
              <a:t>preference. Some </a:t>
            </a:r>
            <a:r>
              <a:rPr lang="en-GB" altLang="en-US" sz="1600" dirty="0">
                <a:solidFill>
                  <a:srgbClr val="000000"/>
                </a:solidFill>
                <a:cs typeface="Lucida Sans Unicode" pitchFamily="34" charset="0"/>
              </a:rPr>
              <a:t>suggest </a:t>
            </a:r>
            <a:r>
              <a:rPr lang="en-GB" altLang="en-US" sz="1600" dirty="0" smtClean="0">
                <a:solidFill>
                  <a:srgbClr val="000000"/>
                </a:solidFill>
                <a:cs typeface="Lucida Sans Unicode" pitchFamily="34" charset="0"/>
              </a:rPr>
              <a:t>it should </a:t>
            </a:r>
            <a:r>
              <a:rPr lang="en-GB" altLang="en-US" sz="1600" dirty="0">
                <a:solidFill>
                  <a:srgbClr val="000000"/>
                </a:solidFill>
                <a:cs typeface="Lucida Sans Unicode" pitchFamily="34" charset="0"/>
              </a:rPr>
              <a:t>be </a:t>
            </a:r>
            <a:r>
              <a:rPr lang="en-GB" altLang="en-US" sz="1600" dirty="0" smtClean="0">
                <a:solidFill>
                  <a:srgbClr val="000000"/>
                </a:solidFill>
                <a:cs typeface="Lucida Sans Unicode" pitchFamily="34" charset="0"/>
              </a:rPr>
              <a:t>0 </a:t>
            </a:r>
            <a:r>
              <a:rPr lang="en-GB" altLang="en-US" sz="1600" dirty="0">
                <a:solidFill>
                  <a:srgbClr val="000000"/>
                </a:solidFill>
                <a:cs typeface="Lucida Sans Unicode" pitchFamily="34" charset="0"/>
              </a:rPr>
              <a:t>and </a:t>
            </a:r>
            <a:r>
              <a:rPr lang="en-GB" altLang="en-US" sz="1600" dirty="0" smtClean="0">
                <a:solidFill>
                  <a:srgbClr val="000000"/>
                </a:solidFill>
                <a:cs typeface="Lucida Sans Unicode" pitchFamily="34" charset="0"/>
              </a:rPr>
              <a:t>with risk </a:t>
            </a:r>
            <a:r>
              <a:rPr lang="en-GB" altLang="en-US" sz="1600" dirty="0">
                <a:solidFill>
                  <a:srgbClr val="000000"/>
                </a:solidFill>
                <a:cs typeface="Lucida Sans Unicode" pitchFamily="34" charset="0"/>
              </a:rPr>
              <a:t>of human extinction </a:t>
            </a:r>
            <a:r>
              <a:rPr lang="en-GB" altLang="en-US" sz="1600" dirty="0" smtClean="0">
                <a:solidFill>
                  <a:srgbClr val="000000"/>
                </a:solidFill>
                <a:cs typeface="Lucida Sans Unicode" pitchFamily="34" charset="0"/>
              </a:rPr>
              <a:t>perhaps 0.1%</a:t>
            </a:r>
            <a:endParaRPr lang="en-GB" altLang="en-US" dirty="0">
              <a:solidFill>
                <a:srgbClr val="000000"/>
              </a:solidFill>
            </a:endParaRPr>
          </a:p>
        </p:txBody>
      </p:sp>
      <p:sp>
        <p:nvSpPr>
          <p:cNvPr id="29701" name="TextBox 4"/>
          <p:cNvSpPr txBox="1">
            <a:spLocks noChangeArrowheads="1"/>
          </p:cNvSpPr>
          <p:nvPr/>
        </p:nvSpPr>
        <p:spPr bwMode="auto">
          <a:xfrm>
            <a:off x="3286125" y="3643313"/>
            <a:ext cx="2214563"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sz="1600" dirty="0">
                <a:solidFill>
                  <a:srgbClr val="000000"/>
                </a:solidFill>
                <a:cs typeface="Lucida Sans Unicode" pitchFamily="34" charset="0"/>
              </a:rPr>
              <a:t>Elasticity of marginal utility of consumption </a:t>
            </a:r>
            <a:r>
              <a:rPr lang="en-GB" altLang="en-US" sz="1600" dirty="0" smtClean="0">
                <a:solidFill>
                  <a:srgbClr val="000000"/>
                </a:solidFill>
                <a:cs typeface="Lucida Sans Unicode" pitchFamily="34" charset="0"/>
              </a:rPr>
              <a:t>(some </a:t>
            </a:r>
            <a:r>
              <a:rPr lang="en-GB" altLang="en-US" sz="1600" dirty="0">
                <a:solidFill>
                  <a:srgbClr val="000000"/>
                </a:solidFill>
                <a:cs typeface="Lucida Sans Unicode" pitchFamily="34" charset="0"/>
              </a:rPr>
              <a:t>suggest this is 1, which assumes society is moderately adverse to income inequality).</a:t>
            </a:r>
          </a:p>
          <a:p>
            <a:pPr eaLnBrk="1" hangingPunct="1"/>
            <a:endParaRPr lang="en-GB" altLang="en-US" dirty="0">
              <a:solidFill>
                <a:srgbClr val="000000"/>
              </a:solidFill>
            </a:endParaRPr>
          </a:p>
        </p:txBody>
      </p:sp>
      <p:sp>
        <p:nvSpPr>
          <p:cNvPr id="29702" name="TextBox 5"/>
          <p:cNvSpPr txBox="1">
            <a:spLocks noChangeArrowheads="1"/>
          </p:cNvSpPr>
          <p:nvPr/>
        </p:nvSpPr>
        <p:spPr bwMode="auto">
          <a:xfrm>
            <a:off x="6215063" y="37861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dirty="0">
              <a:solidFill>
                <a:srgbClr val="000000"/>
              </a:solidFill>
            </a:endParaRPr>
          </a:p>
        </p:txBody>
      </p:sp>
      <p:sp>
        <p:nvSpPr>
          <p:cNvPr id="29703" name="TextBox 6"/>
          <p:cNvSpPr txBox="1">
            <a:spLocks noChangeArrowheads="1"/>
          </p:cNvSpPr>
          <p:nvPr/>
        </p:nvSpPr>
        <p:spPr bwMode="auto">
          <a:xfrm>
            <a:off x="5857875" y="3571875"/>
            <a:ext cx="25717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90000"/>
              </a:lnSpc>
              <a:buClr>
                <a:srgbClr val="000000"/>
              </a:buClr>
              <a:buSzPct val="100000"/>
              <a:buFont typeface="Times New Roman" pitchFamily="18" charset="0"/>
              <a:buNone/>
            </a:pPr>
            <a:r>
              <a:rPr lang="en-GB" altLang="en-US" sz="1600" dirty="0">
                <a:solidFill>
                  <a:srgbClr val="000000"/>
                </a:solidFill>
                <a:cs typeface="Lucida Sans Unicode" pitchFamily="34" charset="0"/>
              </a:rPr>
              <a:t>Growth in per capita consumption varies over time and according to extent of climate change </a:t>
            </a:r>
            <a:r>
              <a:rPr lang="en-GB" altLang="en-US" sz="1600" dirty="0" smtClean="0">
                <a:solidFill>
                  <a:srgbClr val="000000"/>
                </a:solidFill>
                <a:cs typeface="Lucida Sans Unicode" pitchFamily="34" charset="0"/>
              </a:rPr>
              <a:t>damages</a:t>
            </a:r>
            <a:endParaRPr lang="en-GB" altLang="en-US" sz="1600" dirty="0">
              <a:solidFill>
                <a:srgbClr val="000000"/>
              </a:solidFill>
              <a:cs typeface="Lucida Sans Unicode" pitchFamily="34" charset="0"/>
            </a:endParaRPr>
          </a:p>
        </p:txBody>
      </p:sp>
      <p:cxnSp>
        <p:nvCxnSpPr>
          <p:cNvPr id="9" name="Straight Arrow Connector 8"/>
          <p:cNvCxnSpPr/>
          <p:nvPr/>
        </p:nvCxnSpPr>
        <p:spPr>
          <a:xfrm flipV="1">
            <a:off x="2438400" y="3046862"/>
            <a:ext cx="1428750" cy="4286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4250533" y="3187698"/>
            <a:ext cx="357188" cy="14287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5786438" y="3080541"/>
            <a:ext cx="428625" cy="2857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496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b="1" dirty="0" smtClean="0"/>
              <a:t>Outline</a:t>
            </a:r>
            <a:endParaRPr lang="en-US" sz="36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28600" y="1066800"/>
                <a:ext cx="8458200" cy="5059363"/>
              </a:xfrm>
            </p:spPr>
            <p:txBody>
              <a:bodyPr>
                <a:normAutofit fontScale="92500" lnSpcReduction="20000"/>
              </a:bodyPr>
              <a:lstStyle/>
              <a:p>
                <a:r>
                  <a:rPr lang="en-US" sz="2800" dirty="0" smtClean="0"/>
                  <a:t>Discounting per se</a:t>
                </a:r>
              </a:p>
              <a:p>
                <a:r>
                  <a:rPr lang="en-US" sz="2800" dirty="0" smtClean="0"/>
                  <a:t>Why discount rate matters for climate policy</a:t>
                </a:r>
              </a:p>
              <a:p>
                <a:pPr lvl="1"/>
                <a:r>
                  <a:rPr lang="en-US" sz="2400" dirty="0"/>
                  <a:t>b</a:t>
                </a:r>
                <a:r>
                  <a:rPr lang="en-US" sz="2400" dirty="0" smtClean="0"/>
                  <a:t>ig bang versus policy ramp</a:t>
                </a:r>
              </a:p>
              <a:p>
                <a:r>
                  <a:rPr lang="en-US" sz="2800" dirty="0" smtClean="0"/>
                  <a:t>Use of Ramsey formula as a basis for intergenerational discounting (alternative derivations)</a:t>
                </a:r>
                <a:endParaRPr lang="en-US" sz="2400" dirty="0"/>
              </a:p>
              <a:p>
                <a:r>
                  <a:rPr lang="en-US" sz="2800" dirty="0" smtClean="0"/>
                  <a:t>Parameterizing the Ramsey formula (</a:t>
                </a:r>
                <a:r>
                  <a:rPr lang="el-GR" sz="2800" dirty="0" smtClean="0"/>
                  <a:t>ρ</a:t>
                </a:r>
                <a:r>
                  <a:rPr lang="en-IN" sz="2800" dirty="0" smtClean="0"/>
                  <a:t> and </a:t>
                </a:r>
                <a14:m>
                  <m:oMath xmlns:m="http://schemas.openxmlformats.org/officeDocument/2006/math">
                    <m:r>
                      <a:rPr lang="el-GR" sz="2800" i="1" dirty="0" smtClean="0">
                        <a:ea typeface="Cambria Math" panose="02040503050406030204" pitchFamily="18" charset="0"/>
                      </a:rPr>
                      <m:t>𝜂</m:t>
                    </m:r>
                  </m:oMath>
                </a14:m>
                <a:r>
                  <a:rPr lang="en-IN" sz="2800" dirty="0" smtClean="0"/>
                  <a:t>)</a:t>
                </a:r>
                <a:endParaRPr lang="en-US" sz="2800" dirty="0"/>
              </a:p>
              <a:p>
                <a:r>
                  <a:rPr lang="en-US" sz="2800" dirty="0" smtClean="0"/>
                  <a:t>Ramsey formula when growth rate of consumption is uncertain</a:t>
                </a:r>
              </a:p>
              <a:p>
                <a:r>
                  <a:rPr lang="en-US" sz="2800" dirty="0" smtClean="0"/>
                  <a:t>Declining discount rates (DDR): ENPV approach vs. (stochastic) consumption-based approach</a:t>
                </a:r>
              </a:p>
              <a:p>
                <a:r>
                  <a:rPr lang="en-US" sz="2800" dirty="0" smtClean="0"/>
                  <a:t>DDR =&gt; non-exponential  discounting</a:t>
                </a:r>
              </a:p>
              <a:p>
                <a:r>
                  <a:rPr lang="en-US" sz="2800" dirty="0" smtClean="0"/>
                  <a:t>For example hyperbolic discounting (the future may matter more =&gt; inconsistent preferences)</a:t>
                </a:r>
                <a:endParaRPr lang="en-US" sz="2800" dirty="0"/>
              </a:p>
              <a:p>
                <a:pPr lvl="1"/>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28600" y="1066800"/>
                <a:ext cx="8458200" cy="5059363"/>
              </a:xfrm>
              <a:blipFill rotWithShape="0">
                <a:blip r:embed="rId2"/>
                <a:stretch>
                  <a:fillRect l="-1154" t="-2410" r="-1802"/>
                </a:stretch>
              </a:blipFill>
            </p:spPr>
            <p:txBody>
              <a:bodyPr/>
              <a:lstStyle/>
              <a:p>
                <a:r>
                  <a:rPr lang="en-IN">
                    <a:noFill/>
                  </a:rPr>
                  <a:t> </a:t>
                </a:r>
              </a:p>
            </p:txBody>
          </p:sp>
        </mc:Fallback>
      </mc:AlternateContent>
    </p:spTree>
    <p:extLst>
      <p:ext uri="{BB962C8B-B14F-4D97-AF65-F5344CB8AC3E}">
        <p14:creationId xmlns:p14="http://schemas.microsoft.com/office/powerpoint/2010/main" val="3720518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90" y="228600"/>
            <a:ext cx="8229600" cy="457200"/>
          </a:xfrm>
        </p:spPr>
        <p:txBody>
          <a:bodyPr>
            <a:noAutofit/>
          </a:bodyPr>
          <a:lstStyle/>
          <a:p>
            <a:r>
              <a:rPr lang="en-US" sz="3200" b="1" dirty="0" smtClean="0"/>
              <a:t>Two rationales for discounting</a:t>
            </a:r>
            <a:endParaRPr lang="en-US" sz="3200"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59690" y="914400"/>
                <a:ext cx="8458200" cy="5638800"/>
              </a:xfrm>
            </p:spPr>
            <p:txBody>
              <a:bodyPr>
                <a:noAutofit/>
              </a:bodyPr>
              <a:lstStyle/>
              <a:p>
                <a:pPr>
                  <a:spcBef>
                    <a:spcPts val="0"/>
                  </a:spcBef>
                </a:pPr>
                <a:r>
                  <a:rPr lang="en-US" sz="2400" dirty="0" smtClean="0"/>
                  <a:t>Consumption and investment based.</a:t>
                </a:r>
              </a:p>
              <a:p>
                <a:pPr>
                  <a:spcBef>
                    <a:spcPts val="0"/>
                  </a:spcBef>
                </a:pPr>
                <a:r>
                  <a:rPr lang="en-US" sz="2400" dirty="0" smtClean="0"/>
                  <a:t>CDR – rate at which society is willing to trade consumption in future for consumption today -- opportunity cost of postponed consumption (</a:t>
                </a:r>
                <a:r>
                  <a:rPr lang="en-US" sz="2400" u="sng" dirty="0" smtClean="0"/>
                  <a:t>not</a:t>
                </a:r>
                <a:r>
                  <a:rPr lang="en-US" sz="2400" dirty="0" smtClean="0"/>
                  <a:t> the same as growth rate of consumption).</a:t>
                </a:r>
                <a:endParaRPr lang="en-US" sz="2400" u="sng" dirty="0" smtClean="0"/>
              </a:p>
              <a:p>
                <a:pPr>
                  <a:spcBef>
                    <a:spcPts val="0"/>
                  </a:spcBef>
                </a:pPr>
                <a:r>
                  <a:rPr lang="en-US" sz="2400" dirty="0" smtClean="0"/>
                  <a:t>Place lower value on consumption of future generations because we assume they will be wealthier and because</a:t>
                </a:r>
              </a:p>
              <a:p>
                <a:pPr>
                  <a:spcBef>
                    <a:spcPts val="0"/>
                  </a:spcBef>
                </a:pPr>
                <a:r>
                  <a:rPr lang="en-US" sz="2400" dirty="0" smtClean="0"/>
                  <a:t>Utility from an extra dollar of consumption declines as level of consumption increases.</a:t>
                </a:r>
              </a:p>
              <a:p>
                <a:pPr>
                  <a:spcBef>
                    <a:spcPts val="0"/>
                  </a:spcBef>
                </a:pPr>
                <a:r>
                  <a:rPr lang="en-US" sz="2400" dirty="0" smtClean="0"/>
                  <a:t>What if MU </a:t>
                </a:r>
                <a:r>
                  <a:rPr lang="en-US" sz="2400" dirty="0" smtClean="0"/>
                  <a:t>constant </a:t>
                </a:r>
                <a14:m>
                  <m:oMath xmlns:m="http://schemas.openxmlformats.org/officeDocument/2006/math">
                    <m:r>
                      <a:rPr lang="en-US" sz="2400" i="1" dirty="0" smtClean="0"/>
                      <m:t>(</m:t>
                    </m:r>
                    <m:r>
                      <a:rPr lang="el-GR" sz="2400" i="1" dirty="0" smtClean="0"/>
                      <m:t>𝜂</m:t>
                    </m:r>
                    <m:r>
                      <a:rPr lang="en-IN" sz="2400" b="0" i="1" dirty="0" smtClean="0"/>
                      <m:t>=0</m:t>
                    </m:r>
                    <m:r>
                      <a:rPr lang="en-IN" sz="2400" i="1" dirty="0" smtClean="0"/>
                      <m:t>)</m:t>
                    </m:r>
                  </m:oMath>
                </a14:m>
                <a:r>
                  <a:rPr lang="en-IN" sz="2400" dirty="0" smtClean="0">
                    <a:latin typeface="Calibri" panose="020F0502020204030204" pitchFamily="34" charset="0"/>
                  </a:rPr>
                  <a:t>?</a:t>
                </a:r>
                <a:endParaRPr lang="en-US" sz="2400" dirty="0" smtClean="0"/>
              </a:p>
              <a:p>
                <a:pPr>
                  <a:spcBef>
                    <a:spcPts val="0"/>
                  </a:spcBef>
                </a:pPr>
                <a:r>
                  <a:rPr lang="en-US" sz="2400" u="sng" dirty="0" smtClean="0"/>
                  <a:t>Investment based </a:t>
                </a:r>
                <a:r>
                  <a:rPr lang="en-US" sz="2400" dirty="0" smtClean="0"/>
                  <a:t>– if </a:t>
                </a:r>
                <a:r>
                  <a:rPr lang="en-US" sz="2400" dirty="0" err="1" smtClean="0"/>
                  <a:t>ror</a:t>
                </a:r>
                <a:r>
                  <a:rPr lang="en-US" sz="2400" dirty="0" smtClean="0"/>
                  <a:t> </a:t>
                </a:r>
                <a:r>
                  <a:rPr lang="en-US" sz="2400" dirty="0" smtClean="0"/>
                  <a:t>on </a:t>
                </a:r>
                <a:r>
                  <a:rPr lang="en-US" sz="2400" dirty="0" smtClean="0"/>
                  <a:t>investment is positive then need to invest less than a $ today to obtain a $ in the future.</a:t>
                </a:r>
              </a:p>
              <a:p>
                <a:pPr>
                  <a:spcBef>
                    <a:spcPts val="0"/>
                  </a:spcBef>
                </a:pPr>
                <a:r>
                  <a:rPr lang="en-US" sz="2400" dirty="0" smtClean="0"/>
                  <a:t>So discount rate under this approach is the ror on investment.</a:t>
                </a:r>
              </a:p>
              <a:p>
                <a:pPr marL="342900" lvl="1" indent="-342900">
                  <a:spcBef>
                    <a:spcPts val="0"/>
                  </a:spcBef>
                  <a:buFont typeface="Arial" panose="020B0604020202020204" pitchFamily="34" charset="0"/>
                  <a:buChar char="•"/>
                </a:pPr>
                <a:r>
                  <a:rPr lang="it-IT" altLang="it-IT" sz="2400" dirty="0" smtClean="0"/>
                  <a:t>That is, we </a:t>
                </a:r>
                <a:r>
                  <a:rPr lang="it-IT" altLang="it-IT" sz="2400" dirty="0"/>
                  <a:t>should discount </a:t>
                </a:r>
                <a:r>
                  <a:rPr lang="it-IT" altLang="it-IT" sz="2400" dirty="0" smtClean="0"/>
                  <a:t>profits </a:t>
                </a:r>
                <a:r>
                  <a:rPr lang="it-IT" altLang="it-IT" sz="2400" dirty="0"/>
                  <a:t>at their opportunity costs in a given </a:t>
                </a:r>
                <a:r>
                  <a:rPr lang="it-IT" altLang="it-IT" sz="2400" dirty="0" smtClean="0"/>
                  <a:t>market.</a:t>
                </a:r>
                <a:endParaRPr lang="it-IT" altLang="it-IT" sz="2400" dirty="0"/>
              </a:p>
              <a:p>
                <a:pPr>
                  <a:lnSpc>
                    <a:spcPct val="120000"/>
                  </a:lnSpc>
                  <a:spcBef>
                    <a:spcPts val="0"/>
                  </a:spcBef>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59690" y="914400"/>
                <a:ext cx="8458200" cy="5638800"/>
              </a:xfrm>
              <a:blipFill rotWithShape="0">
                <a:blip r:embed="rId2"/>
                <a:stretch>
                  <a:fillRect l="-937" t="-865" r="-1369"/>
                </a:stretch>
              </a:blipFill>
            </p:spPr>
            <p:txBody>
              <a:bodyPr/>
              <a:lstStyle/>
              <a:p>
                <a:r>
                  <a:rPr lang="en-IN">
                    <a:noFill/>
                  </a:rPr>
                  <a:t> </a:t>
                </a:r>
              </a:p>
            </p:txBody>
          </p:sp>
        </mc:Fallback>
      </mc:AlternateContent>
    </p:spTree>
    <p:extLst>
      <p:ext uri="{BB962C8B-B14F-4D97-AF65-F5344CB8AC3E}">
        <p14:creationId xmlns:p14="http://schemas.microsoft.com/office/powerpoint/2010/main" val="1136905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90" y="228600"/>
            <a:ext cx="8229600" cy="457200"/>
          </a:xfrm>
        </p:spPr>
        <p:txBody>
          <a:bodyPr>
            <a:noAutofit/>
          </a:bodyPr>
          <a:lstStyle/>
          <a:p>
            <a:r>
              <a:rPr lang="en-US" sz="3200" b="1" dirty="0" smtClean="0"/>
              <a:t>Declining discount rate (DDR)</a:t>
            </a:r>
            <a:endParaRPr lang="en-US" sz="3200" b="1" dirty="0"/>
          </a:p>
        </p:txBody>
      </p:sp>
      <p:sp>
        <p:nvSpPr>
          <p:cNvPr id="3" name="Content Placeholder 2"/>
          <p:cNvSpPr>
            <a:spLocks noGrp="1"/>
          </p:cNvSpPr>
          <p:nvPr>
            <p:ph idx="1"/>
          </p:nvPr>
        </p:nvSpPr>
        <p:spPr>
          <a:xfrm>
            <a:off x="381000" y="838200"/>
            <a:ext cx="8458200" cy="5638800"/>
          </a:xfrm>
        </p:spPr>
        <p:txBody>
          <a:bodyPr>
            <a:noAutofit/>
          </a:bodyPr>
          <a:lstStyle/>
          <a:p>
            <a:pPr>
              <a:lnSpc>
                <a:spcPct val="120000"/>
              </a:lnSpc>
              <a:spcBef>
                <a:spcPts val="0"/>
              </a:spcBef>
            </a:pPr>
            <a:r>
              <a:rPr lang="en-US" sz="2200" dirty="0" smtClean="0"/>
              <a:t>Discount rate applied to costs and benefits declines over time</a:t>
            </a:r>
          </a:p>
          <a:p>
            <a:pPr>
              <a:lnSpc>
                <a:spcPct val="120000"/>
              </a:lnSpc>
              <a:spcBef>
                <a:spcPts val="0"/>
              </a:spcBef>
            </a:pPr>
            <a:r>
              <a:rPr lang="en-US" sz="2200" dirty="0" smtClean="0"/>
              <a:t>E.g., rate used to discount benefits from year 200 to year 100 is lower than the rate used to discount benefits in year 100 to the present (unlike constant exponential rate).</a:t>
            </a:r>
          </a:p>
          <a:p>
            <a:pPr>
              <a:lnSpc>
                <a:spcPct val="120000"/>
              </a:lnSpc>
              <a:spcBef>
                <a:spcPts val="0"/>
              </a:spcBef>
            </a:pPr>
            <a:r>
              <a:rPr lang="en-US" sz="2200" dirty="0"/>
              <a:t>DDR used in France and UK – all benefits and costs in a given year are discounted at the same rate, but this rate declines over </a:t>
            </a:r>
            <a:r>
              <a:rPr lang="en-US" sz="2200" dirty="0" smtClean="0"/>
              <a:t>time (see fig.)</a:t>
            </a:r>
          </a:p>
          <a:p>
            <a:pPr>
              <a:lnSpc>
                <a:spcPct val="120000"/>
              </a:lnSpc>
              <a:spcBef>
                <a:spcPts val="0"/>
              </a:spcBef>
            </a:pPr>
            <a:r>
              <a:rPr lang="en-US" sz="2200" dirty="0" smtClean="0"/>
              <a:t>In US constant exponential rate  (but different for inter- and intra-generational – CAFE standards discount reduced CO2  @ 2.5% and  reduced fuel consumption @ 3% </a:t>
            </a:r>
            <a:r>
              <a:rPr lang="en-US" sz="2200" dirty="0" smtClean="0">
                <a:sym typeface="Wingdings" panose="05000000000000000000" pitchFamily="2" charset="2"/>
              </a:rPr>
              <a:t> different sources of benefits occurring in same year discounted to the present at different rates.</a:t>
            </a:r>
            <a:endParaRPr lang="en-US" sz="2200" dirty="0" smtClean="0"/>
          </a:p>
          <a:p>
            <a:pPr>
              <a:lnSpc>
                <a:spcPct val="120000"/>
              </a:lnSpc>
              <a:spcBef>
                <a:spcPts val="0"/>
              </a:spcBef>
            </a:pPr>
            <a:r>
              <a:rPr lang="en-US" sz="2200" dirty="0"/>
              <a:t>Example of DDR – hyperbolic discounting</a:t>
            </a:r>
            <a:r>
              <a:rPr lang="en-US" sz="2200" dirty="0" smtClean="0"/>
              <a:t>.</a:t>
            </a:r>
            <a:endParaRPr lang="en-US" sz="2200" dirty="0"/>
          </a:p>
        </p:txBody>
      </p:sp>
    </p:spTree>
    <p:extLst>
      <p:ext uri="{BB962C8B-B14F-4D97-AF65-F5344CB8AC3E}">
        <p14:creationId xmlns:p14="http://schemas.microsoft.com/office/powerpoint/2010/main" val="1750944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762000" y="990600"/>
            <a:ext cx="7712561" cy="4789609"/>
          </a:xfrm>
          <a:prstGeom prst="rect">
            <a:avLst/>
          </a:prstGeom>
        </p:spPr>
      </p:pic>
      <p:sp>
        <p:nvSpPr>
          <p:cNvPr id="4" name="Slide Number Placeholder 3"/>
          <p:cNvSpPr>
            <a:spLocks noGrp="1"/>
          </p:cNvSpPr>
          <p:nvPr>
            <p:ph type="sldNum" sz="quarter" idx="12"/>
          </p:nvPr>
        </p:nvSpPr>
        <p:spPr/>
        <p:txBody>
          <a:bodyPr/>
          <a:lstStyle/>
          <a:p>
            <a:pPr>
              <a:defRPr/>
            </a:pPr>
            <a:fld id="{D3CB0CBD-5677-4C1D-B927-B3C76966B34D}" type="slidenum">
              <a:rPr lang="en-US" smtClean="0"/>
              <a:pPr>
                <a:defRPr/>
              </a:pPr>
              <a:t>22</a:t>
            </a:fld>
            <a:endParaRPr lang="en-US" dirty="0"/>
          </a:p>
        </p:txBody>
      </p:sp>
    </p:spTree>
    <p:extLst>
      <p:ext uri="{BB962C8B-B14F-4D97-AF65-F5344CB8AC3E}">
        <p14:creationId xmlns:p14="http://schemas.microsoft.com/office/powerpoint/2010/main" val="1299272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838200"/>
            <a:ext cx="7050617" cy="5287963"/>
          </a:xfrm>
        </p:spPr>
      </p:pic>
      <p:sp>
        <p:nvSpPr>
          <p:cNvPr id="4" name="Slide Number Placeholder 3"/>
          <p:cNvSpPr>
            <a:spLocks noGrp="1"/>
          </p:cNvSpPr>
          <p:nvPr>
            <p:ph type="sldNum" sz="quarter" idx="12"/>
          </p:nvPr>
        </p:nvSpPr>
        <p:spPr/>
        <p:txBody>
          <a:bodyPr/>
          <a:lstStyle/>
          <a:p>
            <a:pPr>
              <a:defRPr/>
            </a:pPr>
            <a:fld id="{D3CB0CBD-5677-4C1D-B927-B3C76966B34D}" type="slidenum">
              <a:rPr lang="en-US" smtClean="0"/>
              <a:pPr>
                <a:defRPr/>
              </a:pPr>
              <a:t>23</a:t>
            </a:fld>
            <a:endParaRPr lang="en-US" dirty="0"/>
          </a:p>
        </p:txBody>
      </p:sp>
    </p:spTree>
    <p:extLst>
      <p:ext uri="{BB962C8B-B14F-4D97-AF65-F5344CB8AC3E}">
        <p14:creationId xmlns:p14="http://schemas.microsoft.com/office/powerpoint/2010/main" val="2625274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4725"/>
            <a:ext cx="8229600" cy="457200"/>
          </a:xfrm>
        </p:spPr>
        <p:txBody>
          <a:bodyPr>
            <a:noAutofit/>
          </a:bodyPr>
          <a:lstStyle/>
          <a:p>
            <a:r>
              <a:rPr lang="en-US" sz="3200" b="1" dirty="0" smtClean="0"/>
              <a:t>Two approaches to DDR</a:t>
            </a:r>
            <a:endParaRPr lang="en-US" sz="3200" b="1" dirty="0"/>
          </a:p>
        </p:txBody>
      </p:sp>
      <p:sp>
        <p:nvSpPr>
          <p:cNvPr id="3" name="Content Placeholder 2"/>
          <p:cNvSpPr>
            <a:spLocks noGrp="1"/>
          </p:cNvSpPr>
          <p:nvPr>
            <p:ph idx="1"/>
          </p:nvPr>
        </p:nvSpPr>
        <p:spPr>
          <a:xfrm>
            <a:off x="533400" y="898901"/>
            <a:ext cx="8534400" cy="5943600"/>
          </a:xfrm>
        </p:spPr>
        <p:txBody>
          <a:bodyPr>
            <a:noAutofit/>
          </a:bodyPr>
          <a:lstStyle/>
          <a:p>
            <a:pPr>
              <a:spcBef>
                <a:spcPts val="0"/>
              </a:spcBef>
            </a:pPr>
            <a:r>
              <a:rPr lang="en-US" sz="2400" dirty="0" smtClean="0"/>
              <a:t>Expected net present value ENPV) approach (Weitzman 1998, 2001)</a:t>
            </a:r>
          </a:p>
          <a:p>
            <a:pPr>
              <a:spcBef>
                <a:spcPts val="0"/>
              </a:spcBef>
            </a:pPr>
            <a:r>
              <a:rPr lang="en-US" sz="2400" dirty="0" smtClean="0"/>
              <a:t>Consumption based approach (extended RR) Gollier (2012 ch.8, 2008).</a:t>
            </a:r>
          </a:p>
          <a:p>
            <a:pPr>
              <a:spcBef>
                <a:spcPts val="0"/>
              </a:spcBef>
            </a:pPr>
            <a:r>
              <a:rPr lang="en-US" sz="2400" dirty="0" smtClean="0"/>
              <a:t>ENPV </a:t>
            </a:r>
            <a:r>
              <a:rPr lang="en-US" sz="2400" dirty="0" smtClean="0">
                <a:sym typeface="Wingdings" panose="05000000000000000000" pitchFamily="2" charset="2"/>
              </a:rPr>
              <a:t> computing ENPV with an uncertain but constant discount rate is equivalent to computing the NPV with a certain but </a:t>
            </a:r>
            <a:r>
              <a:rPr lang="en-US" sz="2400" u="sng" dirty="0" smtClean="0">
                <a:sym typeface="Wingdings" panose="05000000000000000000" pitchFamily="2" charset="2"/>
              </a:rPr>
              <a:t>decreasing</a:t>
            </a:r>
            <a:r>
              <a:rPr lang="en-US" sz="2400" dirty="0" smtClean="0">
                <a:sym typeface="Wingdings" panose="05000000000000000000" pitchFamily="2" charset="2"/>
              </a:rPr>
              <a:t> “certainty-equivalent” discount rate (see example)</a:t>
            </a:r>
          </a:p>
          <a:p>
            <a:pPr>
              <a:spcBef>
                <a:spcPts val="0"/>
              </a:spcBef>
            </a:pPr>
            <a:r>
              <a:rPr lang="it-IT" altLang="en-US" sz="2400" dirty="0"/>
              <a:t>The </a:t>
            </a:r>
            <a:r>
              <a:rPr lang="it-IT" altLang="en-US" sz="2400" dirty="0" smtClean="0"/>
              <a:t>certainty </a:t>
            </a:r>
            <a:r>
              <a:rPr lang="it-IT" altLang="en-US" sz="2400" dirty="0"/>
              <a:t>equivalent discount rate is a sort of ‘implicit rate</a:t>
            </a:r>
            <a:r>
              <a:rPr lang="it-IT" altLang="en-US" sz="2400" dirty="0" smtClean="0"/>
              <a:t>’</a:t>
            </a:r>
          </a:p>
          <a:p>
            <a:pPr>
              <a:spcBef>
                <a:spcPts val="0"/>
              </a:spcBef>
            </a:pPr>
            <a:endParaRPr lang="it-IT" altLang="en-US" sz="2400" dirty="0"/>
          </a:p>
          <a:p>
            <a:pPr>
              <a:lnSpc>
                <a:spcPct val="120000"/>
              </a:lnSpc>
              <a:spcBef>
                <a:spcPts val="0"/>
              </a:spcBef>
            </a:pPr>
            <a:endParaRPr lang="en-US" sz="2400" dirty="0" smtClean="0"/>
          </a:p>
          <a:p>
            <a:pPr>
              <a:lnSpc>
                <a:spcPct val="120000"/>
              </a:lnSpc>
              <a:spcBef>
                <a:spcPts val="0"/>
              </a:spcBef>
            </a:pPr>
            <a:endParaRPr lang="en-US" sz="2400" dirty="0" smtClean="0"/>
          </a:p>
        </p:txBody>
      </p:sp>
    </p:spTree>
    <p:extLst>
      <p:ext uri="{BB962C8B-B14F-4D97-AF65-F5344CB8AC3E}">
        <p14:creationId xmlns:p14="http://schemas.microsoft.com/office/powerpoint/2010/main" val="134189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39750" y="620713"/>
            <a:ext cx="792003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it-IT" sz="1800" dirty="0"/>
              <a:t>Il peso attribuito ai benefici netti per ogni periodo è dato dal </a:t>
            </a:r>
            <a:r>
              <a:rPr lang="en-GB" altLang="it-IT" sz="1800" i="1" dirty="0"/>
              <a:t>discount factor</a:t>
            </a:r>
            <a:r>
              <a:rPr lang="en-GB" altLang="it-IT" sz="1800" dirty="0"/>
              <a:t>:</a:t>
            </a:r>
          </a:p>
          <a:p>
            <a:pPr algn="ctr" eaLnBrk="1" hangingPunct="1">
              <a:spcBef>
                <a:spcPct val="0"/>
              </a:spcBef>
              <a:buClrTx/>
              <a:buSzTx/>
              <a:buFontTx/>
              <a:buNone/>
            </a:pPr>
            <a:r>
              <a:rPr lang="en-GB" altLang="it-IT" sz="1800" dirty="0"/>
              <a:t/>
            </a:r>
            <a:br>
              <a:rPr lang="en-GB" altLang="it-IT" sz="1800" dirty="0"/>
            </a:br>
            <a:endParaRPr lang="en-GB" altLang="it-IT" sz="1800" dirty="0"/>
          </a:p>
          <a:p>
            <a:pPr algn="ctr" eaLnBrk="1" hangingPunct="1">
              <a:spcBef>
                <a:spcPct val="0"/>
              </a:spcBef>
              <a:buClrTx/>
              <a:buSzTx/>
              <a:buFontTx/>
              <a:buNone/>
            </a:pPr>
            <a:r>
              <a:rPr lang="en-GB" altLang="it-IT" sz="1800" dirty="0"/>
              <a:t/>
            </a:r>
            <a:br>
              <a:rPr lang="en-GB" altLang="it-IT" sz="1800" dirty="0"/>
            </a:br>
            <a:endParaRPr lang="en-GB" altLang="it-IT" sz="1800" dirty="0"/>
          </a:p>
          <a:p>
            <a:pPr algn="ctr" eaLnBrk="1" hangingPunct="1">
              <a:spcBef>
                <a:spcPct val="0"/>
              </a:spcBef>
              <a:buClrTx/>
              <a:buSzTx/>
              <a:buFontTx/>
              <a:buNone/>
            </a:pPr>
            <a:r>
              <a:rPr lang="en-GB" altLang="it-IT" sz="1800" dirty="0"/>
              <a:t>che, con un tasso di sconto (</a:t>
            </a:r>
            <a:r>
              <a:rPr lang="en-GB" altLang="it-IT" sz="1800" i="1" dirty="0"/>
              <a:t>r</a:t>
            </a:r>
            <a:r>
              <a:rPr lang="en-GB" altLang="it-IT" sz="1800" dirty="0"/>
              <a:t>) costante, ha un </a:t>
            </a:r>
            <a:r>
              <a:rPr lang="en-GB" altLang="it-IT" sz="1800" dirty="0" err="1"/>
              <a:t>andamento</a:t>
            </a:r>
            <a:r>
              <a:rPr lang="en-GB" altLang="it-IT" sz="1800" dirty="0"/>
              <a:t> </a:t>
            </a:r>
            <a:r>
              <a:rPr lang="en-GB" altLang="it-IT" sz="1800" dirty="0" err="1"/>
              <a:t>esponenziale</a:t>
            </a:r>
            <a:r>
              <a:rPr lang="en-GB" altLang="it-IT" sz="1800" dirty="0"/>
              <a:t> che </a:t>
            </a:r>
            <a:r>
              <a:rPr lang="en-GB" altLang="it-IT" sz="1800" dirty="0" err="1"/>
              <a:t>tende</a:t>
            </a:r>
            <a:r>
              <a:rPr lang="en-GB" altLang="it-IT" sz="1800" dirty="0"/>
              <a:t> ad </a:t>
            </a:r>
            <a:r>
              <a:rPr lang="en-GB" altLang="it-IT" sz="1800" dirty="0" err="1"/>
              <a:t>annullarsi</a:t>
            </a:r>
            <a:r>
              <a:rPr lang="en-GB" altLang="it-IT" sz="1800" dirty="0"/>
              <a:t> con </a:t>
            </a:r>
            <a:r>
              <a:rPr lang="en-GB" altLang="it-IT" sz="1800" i="1" dirty="0"/>
              <a:t>t</a:t>
            </a:r>
            <a:r>
              <a:rPr lang="en-GB" altLang="it-IT" sz="1800" dirty="0"/>
              <a:t> che </a:t>
            </a:r>
            <a:r>
              <a:rPr lang="en-GB" altLang="it-IT" sz="1800" dirty="0" err="1"/>
              <a:t>tende</a:t>
            </a:r>
            <a:r>
              <a:rPr lang="en-GB" altLang="it-IT" sz="1800" dirty="0"/>
              <a:t> </a:t>
            </a:r>
            <a:r>
              <a:rPr lang="en-GB" altLang="it-IT" sz="1800" dirty="0" err="1"/>
              <a:t>all’infinito</a:t>
            </a:r>
            <a:r>
              <a:rPr lang="en-GB" altLang="it-IT" sz="1800" dirty="0"/>
              <a:t>.</a:t>
            </a:r>
          </a:p>
          <a:p>
            <a:pPr algn="ctr" eaLnBrk="1" hangingPunct="1">
              <a:spcBef>
                <a:spcPct val="0"/>
              </a:spcBef>
              <a:buClrTx/>
              <a:buSzTx/>
              <a:buFontTx/>
              <a:buNone/>
            </a:pPr>
            <a:r>
              <a:rPr lang="en-GB" altLang="it-IT" sz="1800" dirty="0" err="1"/>
              <a:t>Viste</a:t>
            </a:r>
            <a:r>
              <a:rPr lang="en-GB" altLang="it-IT" sz="1800" dirty="0"/>
              <a:t> le </a:t>
            </a:r>
            <a:r>
              <a:rPr lang="en-GB" altLang="it-IT" sz="1800" dirty="0" err="1"/>
              <a:t>implicazioni</a:t>
            </a:r>
            <a:r>
              <a:rPr lang="en-GB" altLang="it-IT" sz="1800" dirty="0"/>
              <a:t> </a:t>
            </a:r>
            <a:r>
              <a:rPr lang="en-GB" altLang="it-IT" sz="1800" dirty="0" err="1"/>
              <a:t>rilevanti</a:t>
            </a:r>
            <a:r>
              <a:rPr lang="en-GB" altLang="it-IT" sz="1800" dirty="0"/>
              <a:t> </a:t>
            </a:r>
            <a:r>
              <a:rPr lang="en-GB" altLang="it-IT" sz="1800" dirty="0" err="1"/>
              <a:t>sull’esito</a:t>
            </a:r>
            <a:r>
              <a:rPr lang="en-GB" altLang="it-IT" sz="1800" dirty="0"/>
              <a:t> </a:t>
            </a:r>
            <a:r>
              <a:rPr lang="en-GB" altLang="it-IT" sz="1800" dirty="0" err="1"/>
              <a:t>dell’analisi</a:t>
            </a:r>
            <a:r>
              <a:rPr lang="en-GB" altLang="it-IT" sz="1800" dirty="0"/>
              <a:t> </a:t>
            </a:r>
            <a:r>
              <a:rPr lang="en-GB" altLang="it-IT" sz="1800" dirty="0" err="1"/>
              <a:t>costi</a:t>
            </a:r>
            <a:r>
              <a:rPr lang="en-GB" altLang="it-IT" sz="1800" dirty="0"/>
              <a:t>-benefici, la </a:t>
            </a:r>
            <a:r>
              <a:rPr lang="en-GB" altLang="it-IT" sz="1800" dirty="0" err="1"/>
              <a:t>scelta</a:t>
            </a:r>
            <a:r>
              <a:rPr lang="en-GB" altLang="it-IT" sz="1800" dirty="0"/>
              <a:t> del </a:t>
            </a:r>
            <a:r>
              <a:rPr lang="en-GB" altLang="it-IT" sz="1800" dirty="0" err="1"/>
              <a:t>valore</a:t>
            </a:r>
            <a:r>
              <a:rPr lang="en-GB" altLang="it-IT" sz="1800" dirty="0"/>
              <a:t> da </a:t>
            </a:r>
            <a:r>
              <a:rPr lang="en-GB" altLang="it-IT" sz="1800" dirty="0" err="1"/>
              <a:t>attribuire</a:t>
            </a:r>
            <a:r>
              <a:rPr lang="en-GB" altLang="it-IT" sz="1800" dirty="0"/>
              <a:t> al tasso di sconto </a:t>
            </a:r>
            <a:r>
              <a:rPr lang="en-GB" altLang="it-IT" sz="1800" dirty="0" err="1"/>
              <a:t>necessita</a:t>
            </a:r>
            <a:r>
              <a:rPr lang="en-GB" altLang="it-IT" sz="1800" dirty="0"/>
              <a:t> di </a:t>
            </a:r>
            <a:r>
              <a:rPr lang="en-GB" altLang="it-IT" sz="1800" dirty="0" err="1"/>
              <a:t>basi</a:t>
            </a:r>
            <a:r>
              <a:rPr lang="en-GB" altLang="it-IT" sz="1800" dirty="0"/>
              <a:t> </a:t>
            </a:r>
            <a:r>
              <a:rPr lang="en-GB" altLang="it-IT" sz="1800" dirty="0" err="1"/>
              <a:t>teoriche</a:t>
            </a:r>
            <a:r>
              <a:rPr lang="en-GB" altLang="it-IT" sz="1800" dirty="0"/>
              <a:t> </a:t>
            </a:r>
            <a:r>
              <a:rPr lang="en-GB" altLang="it-IT" sz="1800" dirty="0" err="1"/>
              <a:t>ed</a:t>
            </a:r>
            <a:r>
              <a:rPr lang="en-GB" altLang="it-IT" sz="1800" dirty="0"/>
              <a:t> </a:t>
            </a:r>
            <a:r>
              <a:rPr lang="en-GB" altLang="it-IT" sz="1800" dirty="0" err="1"/>
              <a:t>empiriche</a:t>
            </a:r>
            <a:r>
              <a:rPr lang="en-GB" altLang="it-IT" sz="1800" dirty="0"/>
              <a:t> </a:t>
            </a:r>
            <a:r>
              <a:rPr lang="en-GB" altLang="it-IT" sz="1800" dirty="0" err="1"/>
              <a:t>solide</a:t>
            </a:r>
            <a:r>
              <a:rPr lang="en-GB" altLang="it-IT" sz="1800" dirty="0"/>
              <a:t>.</a:t>
            </a:r>
          </a:p>
        </p:txBody>
      </p:sp>
      <p:pic>
        <p:nvPicPr>
          <p:cNvPr id="2457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4292600"/>
            <a:ext cx="2520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175" y="4292600"/>
            <a:ext cx="3386138" cy="153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Text Box 11"/>
          <p:cNvSpPr txBox="1">
            <a:spLocks noChangeArrowheads="1"/>
          </p:cNvSpPr>
          <p:nvPr/>
        </p:nvSpPr>
        <p:spPr bwMode="auto">
          <a:xfrm>
            <a:off x="684213" y="6021388"/>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b="1">
                <a:solidFill>
                  <a:schemeClr val="accent2"/>
                </a:solidFill>
              </a:rPr>
              <a:t>Discount Factor</a:t>
            </a:r>
          </a:p>
        </p:txBody>
      </p:sp>
      <p:sp>
        <p:nvSpPr>
          <p:cNvPr id="24582" name="Text Box 12"/>
          <p:cNvSpPr txBox="1">
            <a:spLocks noChangeArrowheads="1"/>
          </p:cNvSpPr>
          <p:nvPr/>
        </p:nvSpPr>
        <p:spPr bwMode="auto">
          <a:xfrm>
            <a:off x="4427538" y="6092825"/>
            <a:ext cx="3097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a:t>r= interest rate</a:t>
            </a:r>
          </a:p>
        </p:txBody>
      </p:sp>
      <p:pic>
        <p:nvPicPr>
          <p:cNvPr id="2458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 Box 14"/>
          <p:cNvSpPr txBox="1">
            <a:spLocks noChangeArrowheads="1"/>
          </p:cNvSpPr>
          <p:nvPr/>
        </p:nvSpPr>
        <p:spPr bwMode="auto">
          <a:xfrm>
            <a:off x="179388" y="2328863"/>
            <a:ext cx="1800225" cy="27238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it-IT" altLang="it-IT" sz="1800" dirty="0" smtClean="0">
                <a:solidFill>
                  <a:srgbClr val="FF3300"/>
                </a:solidFill>
              </a:rPr>
              <a:t>Intuition:</a:t>
            </a:r>
          </a:p>
          <a:p>
            <a:pPr eaLnBrk="1" hangingPunct="1">
              <a:spcBef>
                <a:spcPct val="50000"/>
              </a:spcBef>
              <a:buClrTx/>
              <a:buSzTx/>
              <a:buFontTx/>
              <a:buNone/>
            </a:pPr>
            <a:r>
              <a:rPr lang="it-IT" altLang="it-IT" sz="1800" dirty="0" smtClean="0">
                <a:solidFill>
                  <a:srgbClr val="FF3300"/>
                </a:solidFill>
              </a:rPr>
              <a:t>uncertainty </a:t>
            </a:r>
            <a:r>
              <a:rPr lang="it-IT" altLang="it-IT" sz="1800" dirty="0">
                <a:solidFill>
                  <a:srgbClr val="FF3300"/>
                </a:solidFill>
              </a:rPr>
              <a:t>on future interest rates which occurr under different probabilistic state of the world</a:t>
            </a:r>
          </a:p>
        </p:txBody>
      </p:sp>
    </p:spTree>
    <p:extLst>
      <p:ext uri="{BB962C8B-B14F-4D97-AF65-F5344CB8AC3E}">
        <p14:creationId xmlns:p14="http://schemas.microsoft.com/office/powerpoint/2010/main" val="83977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44562"/>
          </a:xfrm>
        </p:spPr>
        <p:txBody>
          <a:bodyPr>
            <a:normAutofit/>
          </a:bodyPr>
          <a:lstStyle/>
          <a:p>
            <a:pPr>
              <a:defRPr/>
            </a:pPr>
            <a:r>
              <a:rPr lang="it-IT" sz="3600" dirty="0" smtClean="0"/>
              <a:t>Example</a:t>
            </a:r>
            <a:endParaRPr lang="it-IT" sz="3600" dirty="0"/>
          </a:p>
        </p:txBody>
      </p:sp>
      <p:sp>
        <p:nvSpPr>
          <p:cNvPr id="29699" name="Segnaposto contenuto 2"/>
          <p:cNvSpPr>
            <a:spLocks noGrp="1"/>
          </p:cNvSpPr>
          <p:nvPr>
            <p:ph idx="1"/>
          </p:nvPr>
        </p:nvSpPr>
        <p:spPr>
          <a:xfrm>
            <a:off x="457200" y="1219200"/>
            <a:ext cx="8229600" cy="5334000"/>
          </a:xfrm>
        </p:spPr>
        <p:txBody>
          <a:bodyPr/>
          <a:lstStyle/>
          <a:p>
            <a:pPr>
              <a:lnSpc>
                <a:spcPct val="150000"/>
              </a:lnSpc>
              <a:spcBef>
                <a:spcPts val="0"/>
              </a:spcBef>
            </a:pPr>
            <a:r>
              <a:rPr lang="it-IT" altLang="en-US" sz="2800" dirty="0" smtClean="0"/>
              <a:t>Two states </a:t>
            </a:r>
            <a:r>
              <a:rPr lang="it-IT" altLang="en-US" sz="2800" dirty="0" smtClean="0">
                <a:sym typeface="Wingdings" panose="05000000000000000000" pitchFamily="2" charset="2"/>
              </a:rPr>
              <a:t></a:t>
            </a:r>
            <a:r>
              <a:rPr lang="it-IT" altLang="en-US" sz="2800" dirty="0" smtClean="0"/>
              <a:t> A 5% (</a:t>
            </a:r>
            <a:r>
              <a:rPr lang="it-IT" altLang="en-US" sz="2800" i="1" dirty="0" smtClean="0"/>
              <a:t>r</a:t>
            </a:r>
            <a:r>
              <a:rPr lang="it-IT" altLang="en-US" sz="2800" i="1" baseline="-25000" dirty="0" smtClean="0"/>
              <a:t>A</a:t>
            </a:r>
            <a:r>
              <a:rPr lang="it-IT" altLang="en-US" sz="2800" dirty="0" smtClean="0"/>
              <a:t> = 0.05) and </a:t>
            </a:r>
            <a:r>
              <a:rPr lang="it-IT" altLang="en-US" sz="2800" i="1" dirty="0" smtClean="0"/>
              <a:t>B </a:t>
            </a:r>
            <a:r>
              <a:rPr lang="it-IT" altLang="en-US" sz="2800" dirty="0" smtClean="0"/>
              <a:t>(</a:t>
            </a:r>
            <a:r>
              <a:rPr lang="it-IT" altLang="en-US" sz="2800" i="1" dirty="0" smtClean="0"/>
              <a:t>r</a:t>
            </a:r>
            <a:r>
              <a:rPr lang="it-IT" altLang="en-US" sz="2800" i="1" baseline="-25000" dirty="0" smtClean="0"/>
              <a:t>B</a:t>
            </a:r>
            <a:r>
              <a:rPr lang="it-IT" altLang="en-US" sz="2800" dirty="0" smtClean="0"/>
              <a:t> = 0.08)</a:t>
            </a:r>
          </a:p>
          <a:p>
            <a:pPr>
              <a:lnSpc>
                <a:spcPct val="150000"/>
              </a:lnSpc>
              <a:spcBef>
                <a:spcPts val="0"/>
              </a:spcBef>
            </a:pPr>
            <a:r>
              <a:rPr lang="it-IT" altLang="en-US" sz="2800" dirty="0" smtClean="0"/>
              <a:t>Average discount factor 6.5% (</a:t>
            </a:r>
            <a:r>
              <a:rPr lang="it-IT" altLang="en-US" sz="2800" i="1" dirty="0" smtClean="0"/>
              <a:t>r</a:t>
            </a:r>
            <a:r>
              <a:rPr lang="it-IT" altLang="en-US" sz="2800" i="1" baseline="-25000" dirty="0" smtClean="0"/>
              <a:t>μ</a:t>
            </a:r>
            <a:r>
              <a:rPr lang="it-IT" altLang="en-US" sz="2800" baseline="-25000" dirty="0" smtClean="0"/>
              <a:t>(</a:t>
            </a:r>
            <a:r>
              <a:rPr lang="it-IT" altLang="en-US" sz="2800" i="1" baseline="-25000" dirty="0" smtClean="0"/>
              <a:t>A</a:t>
            </a:r>
            <a:r>
              <a:rPr lang="it-IT" altLang="en-US" sz="2800" baseline="-25000" dirty="0" smtClean="0"/>
              <a:t>,</a:t>
            </a:r>
            <a:r>
              <a:rPr lang="it-IT" altLang="en-US" sz="2800" i="1" baseline="-25000" dirty="0" smtClean="0"/>
              <a:t>B</a:t>
            </a:r>
            <a:r>
              <a:rPr lang="it-IT" altLang="en-US" sz="2800" baseline="-25000" dirty="0" smtClean="0"/>
              <a:t>)</a:t>
            </a:r>
            <a:r>
              <a:rPr lang="it-IT" altLang="en-US" sz="2800" dirty="0" smtClean="0"/>
              <a:t> = 0.065)</a:t>
            </a:r>
          </a:p>
          <a:p>
            <a:pPr>
              <a:lnSpc>
                <a:spcPct val="150000"/>
              </a:lnSpc>
              <a:spcBef>
                <a:spcPts val="0"/>
              </a:spcBef>
            </a:pPr>
            <a:r>
              <a:rPr lang="it-IT" altLang="en-US" sz="2800" dirty="0" smtClean="0"/>
              <a:t>Investments of $1000 in 50 years with the two rates:</a:t>
            </a:r>
          </a:p>
          <a:p>
            <a:pPr marL="0" indent="0">
              <a:lnSpc>
                <a:spcPct val="150000"/>
              </a:lnSpc>
              <a:spcBef>
                <a:spcPts val="0"/>
              </a:spcBef>
              <a:buNone/>
            </a:pPr>
            <a:r>
              <a:rPr lang="it-IT" altLang="en-US" sz="2800" dirty="0" smtClean="0"/>
              <a:t>	NPV</a:t>
            </a:r>
            <a:r>
              <a:rPr lang="it-IT" altLang="en-US" sz="2800" i="1" baseline="-25000" dirty="0" smtClean="0"/>
              <a:t>A</a:t>
            </a:r>
            <a:r>
              <a:rPr lang="it-IT" altLang="en-US" sz="2800" baseline="-25000" dirty="0" smtClean="0"/>
              <a:t>,50</a:t>
            </a:r>
            <a:r>
              <a:rPr lang="it-IT" altLang="en-US" sz="2800" dirty="0" smtClean="0"/>
              <a:t> = $1000/(1 + 0.05)</a:t>
            </a:r>
            <a:r>
              <a:rPr lang="it-IT" altLang="en-US" sz="2800" baseline="30000" dirty="0" smtClean="0"/>
              <a:t>50</a:t>
            </a:r>
            <a:r>
              <a:rPr lang="it-IT" altLang="en-US" sz="2800" dirty="0" smtClean="0"/>
              <a:t> = $87.20</a:t>
            </a:r>
          </a:p>
          <a:p>
            <a:pPr marL="0" indent="0">
              <a:lnSpc>
                <a:spcPct val="150000"/>
              </a:lnSpc>
              <a:spcBef>
                <a:spcPts val="0"/>
              </a:spcBef>
              <a:buNone/>
            </a:pPr>
            <a:r>
              <a:rPr lang="it-IT" altLang="en-US" sz="2800" dirty="0" smtClean="0"/>
              <a:t>	NPV</a:t>
            </a:r>
            <a:r>
              <a:rPr lang="it-IT" altLang="en-US" sz="2800" i="1" baseline="-25000" dirty="0" smtClean="0"/>
              <a:t>B</a:t>
            </a:r>
            <a:r>
              <a:rPr lang="it-IT" altLang="en-US" sz="2800" baseline="-25000" dirty="0" smtClean="0"/>
              <a:t>,50</a:t>
            </a:r>
            <a:r>
              <a:rPr lang="it-IT" altLang="en-US" sz="2800" dirty="0" smtClean="0"/>
              <a:t> = $1000/(1 + 0.08)</a:t>
            </a:r>
            <a:r>
              <a:rPr lang="it-IT" altLang="en-US" sz="2800" baseline="30000" dirty="0" smtClean="0"/>
              <a:t>50</a:t>
            </a:r>
            <a:r>
              <a:rPr lang="it-IT" altLang="en-US" sz="2800" dirty="0" smtClean="0"/>
              <a:t> = $21.32</a:t>
            </a:r>
          </a:p>
          <a:p>
            <a:pPr>
              <a:lnSpc>
                <a:spcPct val="150000"/>
              </a:lnSpc>
              <a:spcBef>
                <a:spcPts val="0"/>
              </a:spcBef>
            </a:pPr>
            <a:r>
              <a:rPr lang="it-IT" altLang="en-US" sz="2800" dirty="0" smtClean="0"/>
              <a:t>NPV calculated assuming the two states occur with equal probability = ½ is </a:t>
            </a:r>
            <a:r>
              <a:rPr lang="it-IT" altLang="en-US" sz="2800" b="1" dirty="0" smtClean="0"/>
              <a:t>ENPV</a:t>
            </a:r>
          </a:p>
          <a:p>
            <a:endParaRPr lang="it-IT" altLang="en-US" sz="2800" dirty="0" smtClean="0"/>
          </a:p>
        </p:txBody>
      </p:sp>
    </p:spTree>
    <p:extLst>
      <p:ext uri="{BB962C8B-B14F-4D97-AF65-F5344CB8AC3E}">
        <p14:creationId xmlns:p14="http://schemas.microsoft.com/office/powerpoint/2010/main" val="41590267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egnaposto contenuto 2"/>
          <p:cNvSpPr>
            <a:spLocks noGrp="1"/>
          </p:cNvSpPr>
          <p:nvPr>
            <p:ph idx="1"/>
          </p:nvPr>
        </p:nvSpPr>
        <p:spPr>
          <a:xfrm>
            <a:off x="381000" y="838200"/>
            <a:ext cx="8229600" cy="4525963"/>
          </a:xfrm>
        </p:spPr>
        <p:txBody>
          <a:bodyPr>
            <a:normAutofit fontScale="77500" lnSpcReduction="20000"/>
          </a:bodyPr>
          <a:lstStyle/>
          <a:p>
            <a:r>
              <a:rPr lang="es-ES" altLang="en-US" dirty="0" smtClean="0"/>
              <a:t>ENPV</a:t>
            </a:r>
            <a:r>
              <a:rPr lang="es-ES" altLang="en-US" baseline="-25000" dirty="0" smtClean="0"/>
              <a:t>50</a:t>
            </a:r>
            <a:r>
              <a:rPr lang="es-ES" altLang="en-US" dirty="0" smtClean="0"/>
              <a:t> = (½)87.20 + (½)21.32 = $</a:t>
            </a:r>
            <a:r>
              <a:rPr lang="es-ES" altLang="en-US" b="1" dirty="0" smtClean="0"/>
              <a:t>54.26</a:t>
            </a:r>
          </a:p>
          <a:p>
            <a:endParaRPr lang="it-IT" altLang="en-US" dirty="0" smtClean="0"/>
          </a:p>
          <a:p>
            <a:pPr marL="0" indent="0">
              <a:buNone/>
            </a:pPr>
            <a:r>
              <a:rPr lang="it-IT" altLang="en-US" dirty="0" smtClean="0"/>
              <a:t>thus,</a:t>
            </a:r>
          </a:p>
          <a:p>
            <a:endParaRPr lang="it-IT" altLang="en-US" dirty="0" smtClean="0"/>
          </a:p>
          <a:p>
            <a:r>
              <a:rPr lang="it-IT" altLang="en-US" dirty="0" smtClean="0"/>
              <a:t>1000/(1 + </a:t>
            </a:r>
            <a:r>
              <a:rPr lang="it-IT" altLang="en-US" i="1" dirty="0" smtClean="0">
                <a:solidFill>
                  <a:srgbClr val="FF0000"/>
                </a:solidFill>
              </a:rPr>
              <a:t>r</a:t>
            </a:r>
            <a:r>
              <a:rPr lang="it-IT" altLang="en-US" dirty="0" smtClean="0">
                <a:solidFill>
                  <a:srgbClr val="FF0000"/>
                </a:solidFill>
              </a:rPr>
              <a:t>*)</a:t>
            </a:r>
            <a:r>
              <a:rPr lang="it-IT" altLang="en-US" baseline="30000" dirty="0" smtClean="0"/>
              <a:t>50</a:t>
            </a:r>
            <a:r>
              <a:rPr lang="it-IT" altLang="en-US" dirty="0" smtClean="0"/>
              <a:t> = </a:t>
            </a:r>
            <a:r>
              <a:rPr lang="it-IT" altLang="en-US" b="1" dirty="0" smtClean="0"/>
              <a:t>54.26</a:t>
            </a:r>
            <a:r>
              <a:rPr lang="it-IT" altLang="en-US" dirty="0" smtClean="0"/>
              <a:t> </a:t>
            </a:r>
          </a:p>
          <a:p>
            <a:pPr marL="0" indent="0">
              <a:buNone/>
            </a:pPr>
            <a:endParaRPr lang="it-IT" altLang="en-US" sz="2800" dirty="0" smtClean="0"/>
          </a:p>
          <a:p>
            <a:pPr marL="0" indent="0">
              <a:buNone/>
            </a:pPr>
            <a:r>
              <a:rPr lang="it-IT" altLang="en-US" sz="2800" i="1" dirty="0" smtClean="0">
                <a:solidFill>
                  <a:srgbClr val="FF0000"/>
                </a:solidFill>
              </a:rPr>
              <a:t>r*</a:t>
            </a:r>
            <a:r>
              <a:rPr lang="it-IT" altLang="en-US" sz="2800" dirty="0" smtClean="0">
                <a:solidFill>
                  <a:srgbClr val="FF0000"/>
                </a:solidFill>
              </a:rPr>
              <a:t> is the certainty equivalent or implicit rate, the rate that gives the value of a lottery</a:t>
            </a:r>
          </a:p>
          <a:p>
            <a:pPr marL="0" indent="0">
              <a:buNone/>
            </a:pPr>
            <a:endParaRPr lang="it-IT" altLang="en-US" dirty="0" smtClean="0"/>
          </a:p>
          <a:p>
            <a:pPr marL="0" indent="0">
              <a:buNone/>
            </a:pPr>
            <a:r>
              <a:rPr lang="it-IT" altLang="en-US" dirty="0" smtClean="0"/>
              <a:t>so,</a:t>
            </a:r>
          </a:p>
          <a:p>
            <a:r>
              <a:rPr lang="it-IT" altLang="en-US" i="1" dirty="0" smtClean="0"/>
              <a:t>r</a:t>
            </a:r>
            <a:r>
              <a:rPr lang="it-IT" altLang="en-US" dirty="0" smtClean="0"/>
              <a:t>* (</a:t>
            </a:r>
            <a:r>
              <a:rPr lang="it-IT" altLang="en-US" b="1" dirty="0"/>
              <a:t>i</a:t>
            </a:r>
            <a:r>
              <a:rPr lang="it-IT" altLang="en-US" b="1" dirty="0" smtClean="0"/>
              <a:t>mplicit rate that associates with the certainty value</a:t>
            </a:r>
            <a:r>
              <a:rPr lang="it-IT" altLang="en-US" dirty="0" smtClean="0"/>
              <a:t>) = (1000/54.26)</a:t>
            </a:r>
            <a:r>
              <a:rPr lang="it-IT" altLang="en-US" baseline="30000" dirty="0" smtClean="0"/>
              <a:t>1/50</a:t>
            </a:r>
            <a:r>
              <a:rPr lang="it-IT" altLang="en-US" dirty="0" smtClean="0"/>
              <a:t> − 1 = </a:t>
            </a:r>
            <a:r>
              <a:rPr lang="it-IT" altLang="en-US" dirty="0" smtClean="0">
                <a:solidFill>
                  <a:srgbClr val="FF0000"/>
                </a:solidFill>
              </a:rPr>
              <a:t>6.00% &lt; 6.50%</a:t>
            </a:r>
          </a:p>
          <a:p>
            <a:endParaRPr lang="it-IT" altLang="en-US" dirty="0" smtClean="0"/>
          </a:p>
        </p:txBody>
      </p:sp>
      <p:cxnSp>
        <p:nvCxnSpPr>
          <p:cNvPr id="5" name="Connettore 2 4"/>
          <p:cNvCxnSpPr/>
          <p:nvPr/>
        </p:nvCxnSpPr>
        <p:spPr>
          <a:xfrm flipH="1">
            <a:off x="3379787" y="1143000"/>
            <a:ext cx="2232025" cy="1223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2846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egnaposto contenuto 2"/>
          <p:cNvSpPr>
            <a:spLocks noGrp="1"/>
          </p:cNvSpPr>
          <p:nvPr>
            <p:ph idx="1"/>
          </p:nvPr>
        </p:nvSpPr>
        <p:spPr>
          <a:xfrm>
            <a:off x="457200" y="838200"/>
            <a:ext cx="8229600" cy="5287963"/>
          </a:xfrm>
        </p:spPr>
        <p:txBody>
          <a:bodyPr>
            <a:normAutofit/>
          </a:bodyPr>
          <a:lstStyle/>
          <a:p>
            <a:r>
              <a:rPr lang="it-IT" altLang="en-US" sz="2400" dirty="0" smtClean="0"/>
              <a:t>The implicit rate differs from the ‘average rate’</a:t>
            </a:r>
          </a:p>
          <a:p>
            <a:endParaRPr lang="it-IT" altLang="en-US" sz="2400" dirty="0" smtClean="0"/>
          </a:p>
          <a:p>
            <a:r>
              <a:rPr lang="it-IT" altLang="en-US" sz="2400" dirty="0" smtClean="0"/>
              <a:t>Lets move from 50 to 55</a:t>
            </a:r>
          </a:p>
          <a:p>
            <a:r>
              <a:rPr lang="it-IT" altLang="en-US" sz="2400" dirty="0" smtClean="0"/>
              <a:t>With </a:t>
            </a:r>
            <a:r>
              <a:rPr lang="it-IT" altLang="en-US" sz="2400" i="1" dirty="0" smtClean="0"/>
              <a:t>T</a:t>
            </a:r>
            <a:r>
              <a:rPr lang="it-IT" altLang="en-US" sz="2400" dirty="0" smtClean="0"/>
              <a:t> = 55 we get</a:t>
            </a:r>
          </a:p>
          <a:p>
            <a:endParaRPr lang="it-IT" altLang="en-US" sz="2400" dirty="0" smtClean="0"/>
          </a:p>
          <a:p>
            <a:r>
              <a:rPr lang="it-IT" altLang="en-US" sz="2400" dirty="0" smtClean="0"/>
              <a:t>NPV</a:t>
            </a:r>
            <a:r>
              <a:rPr lang="it-IT" altLang="en-US" sz="2400" i="1" baseline="-25000" dirty="0" smtClean="0"/>
              <a:t>A</a:t>
            </a:r>
            <a:r>
              <a:rPr lang="it-IT" altLang="en-US" sz="2400" baseline="-25000" dirty="0" smtClean="0"/>
              <a:t>,55</a:t>
            </a:r>
            <a:r>
              <a:rPr lang="it-IT" altLang="en-US" sz="2400" dirty="0" smtClean="0"/>
              <a:t> = 1000/(1 + 0.05)</a:t>
            </a:r>
            <a:r>
              <a:rPr lang="it-IT" altLang="en-US" sz="2400" baseline="30000" dirty="0" smtClean="0"/>
              <a:t>55</a:t>
            </a:r>
            <a:r>
              <a:rPr lang="it-IT" altLang="en-US" sz="2400" dirty="0" smtClean="0"/>
              <a:t> = $68.33 </a:t>
            </a:r>
          </a:p>
          <a:p>
            <a:r>
              <a:rPr lang="it-IT" altLang="en-US" sz="2400" dirty="0" smtClean="0"/>
              <a:t>NPV</a:t>
            </a:r>
            <a:r>
              <a:rPr lang="it-IT" altLang="en-US" sz="2400" i="1" baseline="-25000" dirty="0" smtClean="0"/>
              <a:t>B</a:t>
            </a:r>
            <a:r>
              <a:rPr lang="it-IT" altLang="en-US" sz="2400" baseline="-25000" dirty="0" smtClean="0"/>
              <a:t>,55</a:t>
            </a:r>
            <a:r>
              <a:rPr lang="it-IT" altLang="en-US" sz="2400" dirty="0" smtClean="0"/>
              <a:t> = 1000/(1 + 0.08)</a:t>
            </a:r>
            <a:r>
              <a:rPr lang="it-IT" altLang="en-US" sz="2400" baseline="30000" dirty="0" smtClean="0"/>
              <a:t>55</a:t>
            </a:r>
            <a:r>
              <a:rPr lang="it-IT" altLang="en-US" sz="2400" dirty="0" smtClean="0"/>
              <a:t> = $14.51</a:t>
            </a:r>
          </a:p>
          <a:p>
            <a:r>
              <a:rPr lang="it-IT" altLang="en-US" sz="2400" dirty="0" smtClean="0"/>
              <a:t>ENPV</a:t>
            </a:r>
            <a:r>
              <a:rPr lang="it-IT" altLang="en-US" sz="2400" baseline="-25000" dirty="0" smtClean="0"/>
              <a:t>55</a:t>
            </a:r>
            <a:r>
              <a:rPr lang="it-IT" altLang="en-US" sz="2400" dirty="0" smtClean="0"/>
              <a:t> = (½)68.33 + (½)14.51 = $41.43</a:t>
            </a:r>
          </a:p>
          <a:p>
            <a:endParaRPr lang="it-IT" altLang="en-US" sz="2400" dirty="0" smtClean="0"/>
          </a:p>
          <a:p>
            <a:r>
              <a:rPr lang="it-IT" altLang="en-US" sz="2400" dirty="0" smtClean="0"/>
              <a:t>1000/(1 + </a:t>
            </a:r>
            <a:r>
              <a:rPr lang="it-IT" altLang="en-US" sz="2400" i="1" dirty="0" smtClean="0">
                <a:solidFill>
                  <a:srgbClr val="FF0000"/>
                </a:solidFill>
              </a:rPr>
              <a:t>r</a:t>
            </a:r>
            <a:r>
              <a:rPr lang="it-IT" altLang="en-US" sz="2400" dirty="0" smtClean="0">
                <a:solidFill>
                  <a:srgbClr val="FF0000"/>
                </a:solidFill>
              </a:rPr>
              <a:t>*)</a:t>
            </a:r>
            <a:r>
              <a:rPr lang="it-IT" altLang="en-US" sz="2400" baseline="30000" dirty="0" smtClean="0"/>
              <a:t>55</a:t>
            </a:r>
            <a:r>
              <a:rPr lang="it-IT" altLang="en-US" sz="2400" dirty="0" smtClean="0"/>
              <a:t> = 41.43 </a:t>
            </a:r>
            <a:r>
              <a:rPr lang="it-IT" altLang="en-US" sz="2400" dirty="0" smtClean="0">
                <a:sym typeface="Symbol" panose="05050102010706020507" pitchFamily="18" charset="2"/>
              </a:rPr>
              <a:t></a:t>
            </a:r>
            <a:r>
              <a:rPr lang="it-IT" altLang="en-US" sz="2400" dirty="0" smtClean="0"/>
              <a:t> </a:t>
            </a:r>
            <a:r>
              <a:rPr lang="it-IT" altLang="en-US" sz="2400" i="1" dirty="0" smtClean="0"/>
              <a:t>r</a:t>
            </a:r>
            <a:r>
              <a:rPr lang="it-IT" altLang="en-US" sz="2400" dirty="0" smtClean="0"/>
              <a:t>* = </a:t>
            </a:r>
            <a:r>
              <a:rPr lang="it-IT" altLang="en-US" sz="2400" b="1" dirty="0" smtClean="0">
                <a:solidFill>
                  <a:srgbClr val="FF0000"/>
                </a:solidFill>
              </a:rPr>
              <a:t>5.96% &lt; 6.0% (with T=50) &lt; 6.5%</a:t>
            </a:r>
          </a:p>
          <a:p>
            <a:endParaRPr lang="it-IT" altLang="en-US" sz="2400" dirty="0" smtClean="0"/>
          </a:p>
        </p:txBody>
      </p:sp>
      <p:cxnSp>
        <p:nvCxnSpPr>
          <p:cNvPr id="5" name="Connettore 2 4"/>
          <p:cNvCxnSpPr/>
          <p:nvPr/>
        </p:nvCxnSpPr>
        <p:spPr>
          <a:xfrm flipH="1">
            <a:off x="3733800" y="43434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444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sz="4000" dirty="0" err="1"/>
              <a:t>As</a:t>
            </a:r>
            <a:r>
              <a:rPr lang="it-IT" sz="4000" dirty="0"/>
              <a:t> T </a:t>
            </a:r>
            <a:r>
              <a:rPr lang="it-IT" sz="4000" dirty="0" err="1"/>
              <a:t>increases</a:t>
            </a:r>
            <a:r>
              <a:rPr lang="it-IT" sz="4000" dirty="0"/>
              <a:t>..</a:t>
            </a:r>
            <a:r>
              <a:rPr lang="it-IT" dirty="0"/>
              <a:t/>
            </a:r>
            <a:br>
              <a:rPr lang="it-IT" dirty="0"/>
            </a:br>
            <a:endParaRPr lang="it-IT" dirty="0"/>
          </a:p>
        </p:txBody>
      </p:sp>
      <p:sp>
        <p:nvSpPr>
          <p:cNvPr id="3" name="Segnaposto contenuto 2"/>
          <p:cNvSpPr>
            <a:spLocks noGrp="1"/>
          </p:cNvSpPr>
          <p:nvPr>
            <p:ph idx="1"/>
          </p:nvPr>
        </p:nvSpPr>
        <p:spPr>
          <a:xfrm>
            <a:off x="444285" y="1219200"/>
            <a:ext cx="8229600" cy="4525963"/>
          </a:xfrm>
        </p:spPr>
        <p:txBody>
          <a:bodyPr/>
          <a:lstStyle/>
          <a:p>
            <a:pPr>
              <a:buFont typeface="Arial" charset="0"/>
              <a:buChar char="•"/>
              <a:defRPr/>
            </a:pPr>
            <a:r>
              <a:rPr lang="it-IT" dirty="0" smtClean="0"/>
              <a:t>The distance between the implicit rate </a:t>
            </a:r>
            <a:r>
              <a:rPr lang="it-IT" i="1" dirty="0" smtClean="0"/>
              <a:t>r*</a:t>
            </a:r>
            <a:r>
              <a:rPr lang="it-IT" dirty="0" smtClean="0"/>
              <a:t> and the average rate augments.</a:t>
            </a:r>
          </a:p>
          <a:p>
            <a:pPr>
              <a:buFont typeface="Arial" charset="0"/>
              <a:buChar char="•"/>
              <a:defRPr/>
            </a:pPr>
            <a:r>
              <a:rPr lang="it-IT" dirty="0" smtClean="0"/>
              <a:t>The implicit rate </a:t>
            </a:r>
            <a:r>
              <a:rPr lang="it-IT" i="1" dirty="0" smtClean="0"/>
              <a:t>r*</a:t>
            </a:r>
            <a:r>
              <a:rPr lang="it-IT" dirty="0" smtClean="0"/>
              <a:t> - certainty equivalent discount rate decreases with T (formal proof relies on convexity of the discount factor and Jensen’s inequality).</a:t>
            </a:r>
          </a:p>
          <a:p>
            <a:pPr>
              <a:buFont typeface="Arial" charset="0"/>
              <a:buChar char="•"/>
              <a:defRPr/>
            </a:pPr>
            <a:r>
              <a:rPr lang="it-IT" dirty="0" smtClean="0"/>
              <a:t>This is DDR.</a:t>
            </a:r>
          </a:p>
          <a:p>
            <a:pPr marL="0" indent="0">
              <a:buFont typeface="Arial" charset="0"/>
              <a:buNone/>
              <a:defRPr/>
            </a:pPr>
            <a:endParaRPr lang="it-IT" dirty="0"/>
          </a:p>
        </p:txBody>
      </p:sp>
    </p:spTree>
    <p:extLst>
      <p:ext uri="{BB962C8B-B14F-4D97-AF65-F5344CB8AC3E}">
        <p14:creationId xmlns:p14="http://schemas.microsoft.com/office/powerpoint/2010/main" val="1766372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a:bodyPr>
          <a:lstStyle/>
          <a:p>
            <a:r>
              <a:rPr lang="it-IT" altLang="en-US" dirty="0"/>
              <a:t>Discounting operates in the reverse direction of compunding</a:t>
            </a:r>
            <a:r>
              <a:rPr lang="it-IT" altLang="en-US" dirty="0" smtClean="0"/>
              <a:t>.</a:t>
            </a:r>
          </a:p>
          <a:p>
            <a:r>
              <a:rPr lang="it-IT" altLang="en-US" dirty="0" smtClean="0"/>
              <a:t>While </a:t>
            </a:r>
            <a:r>
              <a:rPr lang="it-IT" altLang="en-US" dirty="0"/>
              <a:t>compounding measures how much present day investments will be worth in the future, discounting measures how much future benefits are worth today</a:t>
            </a:r>
            <a:r>
              <a:rPr lang="it-IT" altLang="en-US" dirty="0" smtClean="0"/>
              <a:t>.</a:t>
            </a:r>
          </a:p>
          <a:p>
            <a:r>
              <a:rPr lang="en-GB" altLang="it-IT" dirty="0"/>
              <a:t>The higher the rate of discount, the greater the discrimination </a:t>
            </a:r>
            <a:r>
              <a:rPr lang="en-GB" altLang="it-IT" dirty="0" smtClean="0"/>
              <a:t>against future </a:t>
            </a:r>
            <a:r>
              <a:rPr lang="en-GB" altLang="it-IT" dirty="0"/>
              <a:t>generations</a:t>
            </a:r>
            <a:endParaRPr lang="it-IT" altLang="en-US" dirty="0"/>
          </a:p>
          <a:p>
            <a:endParaRPr lang="en-IN" dirty="0"/>
          </a:p>
        </p:txBody>
      </p:sp>
      <p:sp>
        <p:nvSpPr>
          <p:cNvPr id="4" name="Slide Number Placeholder 3"/>
          <p:cNvSpPr>
            <a:spLocks noGrp="1"/>
          </p:cNvSpPr>
          <p:nvPr>
            <p:ph type="sldNum" sz="quarter" idx="12"/>
          </p:nvPr>
        </p:nvSpPr>
        <p:spPr/>
        <p:txBody>
          <a:bodyPr/>
          <a:lstStyle/>
          <a:p>
            <a:pPr>
              <a:defRPr/>
            </a:pPr>
            <a:fld id="{D3CB0CBD-5677-4C1D-B927-B3C76966B34D}" type="slidenum">
              <a:rPr lang="en-US" smtClean="0"/>
              <a:pPr>
                <a:defRPr/>
              </a:pPr>
              <a:t>3</a:t>
            </a:fld>
            <a:endParaRPr lang="en-US" dirty="0"/>
          </a:p>
        </p:txBody>
      </p:sp>
    </p:spTree>
    <p:extLst>
      <p:ext uri="{BB962C8B-B14F-4D97-AF65-F5344CB8AC3E}">
        <p14:creationId xmlns:p14="http://schemas.microsoft.com/office/powerpoint/2010/main" val="3507938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egnaposto contenuto 2"/>
          <p:cNvSpPr>
            <a:spLocks noGrp="1"/>
          </p:cNvSpPr>
          <p:nvPr>
            <p:ph idx="1"/>
          </p:nvPr>
        </p:nvSpPr>
        <p:spPr>
          <a:xfrm>
            <a:off x="533400" y="990600"/>
            <a:ext cx="8229600" cy="4525963"/>
          </a:xfrm>
        </p:spPr>
        <p:txBody>
          <a:bodyPr>
            <a:normAutofit/>
          </a:bodyPr>
          <a:lstStyle/>
          <a:p>
            <a:r>
              <a:rPr lang="it-IT" altLang="en-US" dirty="0" smtClean="0"/>
              <a:t>With seven states of possible </a:t>
            </a:r>
            <a:r>
              <a:rPr lang="it-IT" altLang="en-US" i="1" dirty="0" smtClean="0"/>
              <a:t>r</a:t>
            </a:r>
            <a:r>
              <a:rPr lang="it-IT" altLang="en-US" dirty="0" smtClean="0"/>
              <a:t> average is:</a:t>
            </a:r>
          </a:p>
          <a:p>
            <a:pPr marL="0" indent="0">
              <a:buNone/>
            </a:pPr>
            <a:r>
              <a:rPr lang="it-IT" altLang="en-US" dirty="0" smtClean="0"/>
              <a:t>    </a:t>
            </a:r>
            <a:r>
              <a:rPr lang="it-IT" altLang="en-US" sz="2600" dirty="0" smtClean="0"/>
              <a:t>1%(1/7) + … + 7%(1/7) = 4.0012%</a:t>
            </a:r>
          </a:p>
          <a:p>
            <a:r>
              <a:rPr lang="it-IT" altLang="en-US" dirty="0" smtClean="0"/>
              <a:t>In this case</a:t>
            </a:r>
          </a:p>
          <a:p>
            <a:pPr marL="0" indent="0">
              <a:buNone/>
            </a:pPr>
            <a:r>
              <a:rPr lang="it-IT" altLang="en-US" i="1" dirty="0" smtClean="0"/>
              <a:t>     r</a:t>
            </a:r>
            <a:r>
              <a:rPr lang="it-IT" altLang="en-US" dirty="0" smtClean="0"/>
              <a:t>*</a:t>
            </a:r>
            <a:r>
              <a:rPr lang="it-IT" altLang="en-US" i="1" baseline="-25000" dirty="0" smtClean="0"/>
              <a:t>10</a:t>
            </a:r>
            <a:r>
              <a:rPr lang="it-IT" altLang="en-US" dirty="0" smtClean="0"/>
              <a:t> = = 3.78907%</a:t>
            </a:r>
          </a:p>
          <a:p>
            <a:pPr marL="0" indent="0">
              <a:buNone/>
            </a:pPr>
            <a:r>
              <a:rPr lang="it-IT" altLang="en-US" i="1" dirty="0" smtClean="0"/>
              <a:t>     r</a:t>
            </a:r>
            <a:r>
              <a:rPr lang="it-IT" altLang="en-US" dirty="0" smtClean="0"/>
              <a:t>*</a:t>
            </a:r>
            <a:r>
              <a:rPr lang="it-IT" altLang="en-US" i="1" baseline="-25000" dirty="0" smtClean="0"/>
              <a:t>100</a:t>
            </a:r>
            <a:r>
              <a:rPr lang="it-IT" altLang="en-US" dirty="0" smtClean="0"/>
              <a:t> = = 2.50215%</a:t>
            </a:r>
          </a:p>
          <a:p>
            <a:r>
              <a:rPr lang="it-IT" altLang="en-US" dirty="0" smtClean="0"/>
              <a:t>Uncertainty on r </a:t>
            </a:r>
            <a:r>
              <a:rPr lang="it-IT" altLang="en-US" dirty="0" smtClean="0">
                <a:sym typeface="Wingdings" panose="05000000000000000000" pitchFamily="2" charset="2"/>
              </a:rPr>
              <a:t>=&gt; decreasing implicit rates</a:t>
            </a:r>
            <a:endParaRPr lang="it-IT" altLang="en-US" dirty="0" smtClean="0"/>
          </a:p>
          <a:p>
            <a:endParaRPr lang="it-IT" altLang="en-US" dirty="0" smtClean="0"/>
          </a:p>
        </p:txBody>
      </p:sp>
    </p:spTree>
    <p:extLst>
      <p:ext uri="{BB962C8B-B14F-4D97-AF65-F5344CB8AC3E}">
        <p14:creationId xmlns:p14="http://schemas.microsoft.com/office/powerpoint/2010/main" val="1747374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589572640"/>
              </p:ext>
            </p:extLst>
          </p:nvPr>
        </p:nvGraphicFramePr>
        <p:xfrm>
          <a:off x="569496" y="1905000"/>
          <a:ext cx="7964904" cy="3720326"/>
        </p:xfrm>
        <a:graphic>
          <a:graphicData uri="http://schemas.openxmlformats.org/drawingml/2006/table">
            <a:tbl>
              <a:tblPr firstRow="1" firstCol="1" bandRow="1"/>
              <a:tblGrid>
                <a:gridCol w="1156404"/>
                <a:gridCol w="1197368"/>
                <a:gridCol w="1315860"/>
                <a:gridCol w="1242741"/>
                <a:gridCol w="1718220"/>
                <a:gridCol w="1334311"/>
              </a:tblGrid>
              <a:tr h="986591">
                <a:tc>
                  <a:txBody>
                    <a:bodyPr/>
                    <a:lstStyle/>
                    <a:p>
                      <a:pPr algn="ctr">
                        <a:lnSpc>
                          <a:spcPct val="107000"/>
                        </a:lnSpc>
                        <a:spcAft>
                          <a:spcPts val="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2000" b="1" i="1" dirty="0" smtClean="0">
                          <a:effectLst/>
                          <a:latin typeface="Calibri" panose="020F0502020204030204" pitchFamily="34" charset="0"/>
                          <a:ea typeface="Calibri" panose="020F0502020204030204" pitchFamily="34" charset="0"/>
                          <a:cs typeface="Times New Roman" panose="02020603050405020304" pitchFamily="18" charset="0"/>
                        </a:rPr>
                        <a:t>t</a:t>
                      </a:r>
                      <a:endParaRPr lang="en-IN" sz="20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2000" b="1" dirty="0" smtClean="0">
                          <a:effectLst/>
                          <a:latin typeface="Calibri" panose="020F0502020204030204" pitchFamily="34" charset="0"/>
                          <a:ea typeface="Calibri" panose="020F0502020204030204" pitchFamily="34" charset="0"/>
                          <a:cs typeface="Times New Roman" panose="02020603050405020304" pitchFamily="18" charset="0"/>
                        </a:rPr>
                        <a:t>    1</a:t>
                      </a:r>
                      <a:r>
                        <a:rPr lang="en-IN"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2000" b="1" dirty="0" smtClean="0">
                          <a:effectLst/>
                          <a:latin typeface="Calibri" panose="020F0502020204030204" pitchFamily="34" charset="0"/>
                          <a:ea typeface="Calibri" panose="020F0502020204030204" pitchFamily="34" charset="0"/>
                          <a:cs typeface="Times New Roman" panose="02020603050405020304" pitchFamily="18" charset="0"/>
                        </a:rPr>
                        <a:t>       4</a:t>
                      </a:r>
                      <a:r>
                        <a:rPr lang="en-IN"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2000" b="1" dirty="0" smtClean="0">
                          <a:effectLst/>
                          <a:latin typeface="Calibri" panose="020F0502020204030204" pitchFamily="34" charset="0"/>
                          <a:ea typeface="Calibri" panose="020F0502020204030204" pitchFamily="34" charset="0"/>
                          <a:cs typeface="Times New Roman" panose="02020603050405020304" pitchFamily="18" charset="0"/>
                        </a:rPr>
                        <a:t>     7</a:t>
                      </a:r>
                      <a:r>
                        <a:rPr lang="en-IN"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1900" b="1" dirty="0">
                          <a:effectLst/>
                          <a:latin typeface="Calibri" panose="020F0502020204030204" pitchFamily="34" charset="0"/>
                          <a:ea typeface="Calibri" panose="020F0502020204030204" pitchFamily="34" charset="0"/>
                          <a:cs typeface="Times New Roman" panose="02020603050405020304" pitchFamily="18" charset="0"/>
                        </a:rPr>
                        <a:t>Equally likely </a:t>
                      </a:r>
                      <a:endParaRPr lang="en-IN" sz="19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IN" sz="1900" b="1" dirty="0" smtClean="0">
                          <a:effectLst/>
                          <a:latin typeface="Calibri" panose="020F0502020204030204" pitchFamily="34" charset="0"/>
                          <a:ea typeface="Calibri" panose="020F0502020204030204" pitchFamily="34" charset="0"/>
                          <a:cs typeface="Times New Roman" panose="02020603050405020304" pitchFamily="18" charset="0"/>
                        </a:rPr>
                        <a:t>1</a:t>
                      </a:r>
                      <a:r>
                        <a:rPr lang="en-IN" sz="1900" b="1" dirty="0">
                          <a:effectLst/>
                          <a:latin typeface="Calibri" panose="020F0502020204030204" pitchFamily="34" charset="0"/>
                          <a:ea typeface="Calibri" panose="020F0502020204030204" pitchFamily="34" charset="0"/>
                          <a:cs typeface="Times New Roman" panose="02020603050405020304" pitchFamily="18" charset="0"/>
                        </a:rPr>
                        <a:t>% or 7% </a:t>
                      </a:r>
                      <a:r>
                        <a:rPr lang="en-IN" sz="1900" b="1" dirty="0" smtClean="0">
                          <a:effectLst/>
                          <a:latin typeface="Calibri" panose="020F0502020204030204" pitchFamily="34" charset="0"/>
                          <a:ea typeface="Calibri" panose="020F0502020204030204" pitchFamily="34" charset="0"/>
                          <a:cs typeface="Times New Roman" panose="02020603050405020304" pitchFamily="18" charset="0"/>
                        </a:rPr>
                        <a:t>expected value</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b="1" dirty="0">
                          <a:effectLst/>
                          <a:latin typeface="Calibri" panose="020F0502020204030204" pitchFamily="34" charset="0"/>
                          <a:ea typeface="Calibri" panose="020F0502020204030204" pitchFamily="34" charset="0"/>
                          <a:cs typeface="Times New Roman" panose="02020603050405020304" pitchFamily="18" charset="0"/>
                        </a:rPr>
                        <a:t>Certainty </a:t>
                      </a:r>
                      <a:r>
                        <a:rPr lang="en-IN" sz="2000" b="1" dirty="0" smtClean="0">
                          <a:effectLst/>
                          <a:latin typeface="Calibri" panose="020F0502020204030204" pitchFamily="34" charset="0"/>
                          <a:ea typeface="Calibri" panose="020F0502020204030204" pitchFamily="34" charset="0"/>
                          <a:cs typeface="Times New Roman" panose="02020603050405020304" pitchFamily="18" charset="0"/>
                        </a:rPr>
                        <a:t>equivalent    </a:t>
                      </a:r>
                      <a:r>
                        <a:rPr lang="en-IN" sz="2000" b="1" dirty="0">
                          <a:effectLst/>
                          <a:latin typeface="Calibri" panose="020F0502020204030204" pitchFamily="34" charset="0"/>
                          <a:ea typeface="Calibri" panose="020F0502020204030204" pitchFamily="34" charset="0"/>
                          <a:cs typeface="Times New Roman" panose="02020603050405020304" pitchFamily="18" charset="0"/>
                        </a:rPr>
                        <a: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60947">
                <a:tc>
                  <a:txBody>
                    <a:bodyPr/>
                    <a:lstStyle/>
                    <a:p>
                      <a:pPr algn="l">
                        <a:lnSpc>
                          <a:spcPct val="107000"/>
                        </a:lnSpc>
                        <a:spcAft>
                          <a:spcPts val="0"/>
                        </a:spcAft>
                      </a:pPr>
                      <a:r>
                        <a:rPr lang="en-IN" sz="2000" baseline="0" dirty="0" smtClean="0">
                          <a:effectLst/>
                          <a:latin typeface="Calibri" panose="020F0502020204030204" pitchFamily="34" charset="0"/>
                          <a:ea typeface="Calibri" panose="020F0502020204030204" pitchFamily="34" charset="0"/>
                          <a:cs typeface="Times New Roman" panose="02020603050405020304" pitchFamily="18" charset="0"/>
                        </a:rPr>
                        <a:t>        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990.05</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960.79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932.39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961.22</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3.94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60947">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10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904.84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670.32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496.59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700.71</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3.13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24853">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50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606.53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135.34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30.20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318.36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1.28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24852">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100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367.88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18.32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0.91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184.40</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1.02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22286">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150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223.13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2.48</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0.03</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111.58</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46349">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200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135.34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0.34</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67.67</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24852">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300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49.79</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0.01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24.89</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60948">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400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18.32</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0.00</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IN"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IN" sz="2000" dirty="0" smtClean="0">
                          <a:effectLst/>
                          <a:latin typeface="Calibri" panose="020F0502020204030204" pitchFamily="34" charset="0"/>
                          <a:ea typeface="Calibri" panose="020F0502020204030204" pitchFamily="34" charset="0"/>
                          <a:cs typeface="Times New Roman" panose="02020603050405020304" pitchFamily="18" charset="0"/>
                        </a:rPr>
                        <a:t>9.16</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IN" sz="2000" dirty="0">
                          <a:effectLst/>
                          <a:latin typeface="Calibri" panose="020F0502020204030204" pitchFamily="34" charset="0"/>
                          <a:ea typeface="Calibri" panose="020F0502020204030204" pitchFamily="34" charset="0"/>
                          <a:cs typeface="Times New Roman" panose="02020603050405020304" pitchFamily="18" charset="0"/>
                        </a:rPr>
                        <a:t>1.01</a:t>
                      </a: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
        <p:nvSpPr>
          <p:cNvPr id="9" name="TextBox 8"/>
          <p:cNvSpPr txBox="1"/>
          <p:nvPr/>
        </p:nvSpPr>
        <p:spPr>
          <a:xfrm>
            <a:off x="762000" y="838200"/>
            <a:ext cx="7772400" cy="769441"/>
          </a:xfrm>
          <a:prstGeom prst="rect">
            <a:avLst/>
          </a:prstGeom>
          <a:noFill/>
        </p:spPr>
        <p:txBody>
          <a:bodyPr wrap="square" rtlCol="0">
            <a:spAutoFit/>
          </a:bodyPr>
          <a:lstStyle/>
          <a:p>
            <a:pPr algn="ctr"/>
            <a:r>
              <a:rPr lang="en-IN" sz="2200" b="1" dirty="0" smtClean="0">
                <a:latin typeface="+mj-lt"/>
              </a:rPr>
              <a:t>Arrow et al. (Science 2013) Present value of a cash flow of $1000 received after t years</a:t>
            </a:r>
            <a:endParaRPr lang="en-IN" sz="2200" b="1" dirty="0">
              <a:latin typeface="+mj-lt"/>
            </a:endParaRPr>
          </a:p>
        </p:txBody>
      </p:sp>
    </p:spTree>
    <p:extLst>
      <p:ext uri="{BB962C8B-B14F-4D97-AF65-F5344CB8AC3E}">
        <p14:creationId xmlns:p14="http://schemas.microsoft.com/office/powerpoint/2010/main" val="96689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fontAlgn="auto" hangingPunct="1">
              <a:spcAft>
                <a:spcPts val="0"/>
              </a:spcAft>
              <a:defRPr/>
            </a:pPr>
            <a:r>
              <a:rPr lang="it-IT" altLang="it-IT" sz="3600" dirty="0" err="1" smtClean="0"/>
              <a:t>Pragmatic</a:t>
            </a:r>
            <a:r>
              <a:rPr lang="it-IT" altLang="it-IT" sz="3600" dirty="0" smtClean="0"/>
              <a:t> </a:t>
            </a:r>
            <a:r>
              <a:rPr lang="it-IT" altLang="it-IT" sz="3600" dirty="0" err="1" smtClean="0"/>
              <a:t>Weitzman</a:t>
            </a:r>
            <a:r>
              <a:rPr lang="it-IT" altLang="it-IT" sz="3600" dirty="0" smtClean="0"/>
              <a:t> </a:t>
            </a:r>
            <a:r>
              <a:rPr lang="it-IT" altLang="it-IT" sz="3600" dirty="0" err="1" smtClean="0"/>
              <a:t>like</a:t>
            </a:r>
            <a:r>
              <a:rPr lang="it-IT" altLang="it-IT" sz="3600" dirty="0" smtClean="0"/>
              <a:t> </a:t>
            </a:r>
            <a:r>
              <a:rPr lang="it-IT" altLang="it-IT" sz="3600" dirty="0" err="1" smtClean="0"/>
              <a:t>discounting</a:t>
            </a:r>
            <a:endParaRPr lang="it-IT" altLang="it-IT" sz="3600" dirty="0"/>
          </a:p>
        </p:txBody>
      </p:sp>
      <p:sp>
        <p:nvSpPr>
          <p:cNvPr id="34819" name="Rectangle 3"/>
          <p:cNvSpPr>
            <a:spLocks noGrp="1" noChangeArrowheads="1"/>
          </p:cNvSpPr>
          <p:nvPr>
            <p:ph idx="1"/>
          </p:nvPr>
        </p:nvSpPr>
        <p:spPr/>
        <p:txBody>
          <a:bodyPr/>
          <a:lstStyle/>
          <a:p>
            <a:pPr eaLnBrk="1" hangingPunct="1">
              <a:lnSpc>
                <a:spcPct val="80000"/>
              </a:lnSpc>
            </a:pPr>
            <a:endParaRPr lang="it-IT" altLang="it-IT" sz="2000" dirty="0" smtClean="0"/>
          </a:p>
          <a:p>
            <a:pPr eaLnBrk="1" hangingPunct="1">
              <a:lnSpc>
                <a:spcPct val="80000"/>
              </a:lnSpc>
            </a:pPr>
            <a:r>
              <a:rPr lang="it-IT" altLang="it-IT" sz="2800" dirty="0" smtClean="0"/>
              <a:t>4% for costs-benefits in 1-5 years </a:t>
            </a:r>
          </a:p>
          <a:p>
            <a:pPr eaLnBrk="1" hangingPunct="1">
              <a:lnSpc>
                <a:spcPct val="80000"/>
              </a:lnSpc>
            </a:pPr>
            <a:r>
              <a:rPr lang="it-IT" altLang="it-IT" sz="2800" dirty="0" smtClean="0"/>
              <a:t>3% for costs-benefits 6 -25 years </a:t>
            </a:r>
          </a:p>
          <a:p>
            <a:pPr eaLnBrk="1" hangingPunct="1">
              <a:lnSpc>
                <a:spcPct val="80000"/>
              </a:lnSpc>
            </a:pPr>
            <a:r>
              <a:rPr lang="it-IT" altLang="it-IT" sz="2800" dirty="0" smtClean="0"/>
              <a:t>2% for costs-benefits 26 -75 years </a:t>
            </a:r>
          </a:p>
          <a:p>
            <a:pPr eaLnBrk="1" hangingPunct="1">
              <a:lnSpc>
                <a:spcPct val="80000"/>
              </a:lnSpc>
            </a:pPr>
            <a:r>
              <a:rPr lang="it-IT" altLang="it-IT" sz="2800" dirty="0" smtClean="0"/>
              <a:t>1% for costs-benefits 76 -300 years </a:t>
            </a:r>
          </a:p>
          <a:p>
            <a:pPr eaLnBrk="1" hangingPunct="1">
              <a:lnSpc>
                <a:spcPct val="80000"/>
              </a:lnSpc>
            </a:pPr>
            <a:r>
              <a:rPr lang="it-IT" altLang="it-IT" sz="2800" dirty="0" smtClean="0"/>
              <a:t>0% &gt; 300 years</a:t>
            </a:r>
          </a:p>
          <a:p>
            <a:pPr eaLnBrk="1" hangingPunct="1">
              <a:lnSpc>
                <a:spcPct val="80000"/>
              </a:lnSpc>
            </a:pPr>
            <a:endParaRPr lang="it-IT" altLang="it-IT" sz="2800" dirty="0" smtClean="0"/>
          </a:p>
          <a:p>
            <a:pPr eaLnBrk="1" hangingPunct="1">
              <a:lnSpc>
                <a:spcPct val="80000"/>
              </a:lnSpc>
            </a:pPr>
            <a:endParaRPr lang="it-IT" altLang="it-IT" sz="1400" b="1" dirty="0" smtClean="0"/>
          </a:p>
          <a:p>
            <a:pPr marL="0" indent="0" eaLnBrk="1" hangingPunct="1">
              <a:lnSpc>
                <a:spcPct val="80000"/>
              </a:lnSpc>
              <a:buNone/>
            </a:pPr>
            <a:r>
              <a:rPr lang="en-GB" altLang="en-US" sz="2000" dirty="0" smtClean="0"/>
              <a:t>Weitzman, M. (2001), “Gamma Discounting”, AER 91(1):260-271</a:t>
            </a:r>
            <a:endParaRPr lang="it-IT" altLang="it-IT" sz="2000" dirty="0" smtClean="0"/>
          </a:p>
        </p:txBody>
      </p:sp>
    </p:spTree>
    <p:extLst>
      <p:ext uri="{BB962C8B-B14F-4D97-AF65-F5344CB8AC3E}">
        <p14:creationId xmlns:p14="http://schemas.microsoft.com/office/powerpoint/2010/main" val="1450102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4188"/>
            <a:ext cx="712946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Connettore 2 6"/>
          <p:cNvCxnSpPr/>
          <p:nvPr/>
        </p:nvCxnSpPr>
        <p:spPr>
          <a:xfrm flipV="1">
            <a:off x="2243406" y="3429000"/>
            <a:ext cx="71438" cy="201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05" name="CasellaDiTesto 7"/>
          <p:cNvSpPr txBox="1">
            <a:spLocks noChangeArrowheads="1"/>
          </p:cNvSpPr>
          <p:nvPr/>
        </p:nvSpPr>
        <p:spPr bwMode="auto">
          <a:xfrm>
            <a:off x="1126600" y="5445125"/>
            <a:ext cx="230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it-IT" altLang="it-IT" sz="1800" dirty="0"/>
              <a:t>The short term is discounted more</a:t>
            </a:r>
          </a:p>
        </p:txBody>
      </p:sp>
      <p:sp>
        <p:nvSpPr>
          <p:cNvPr id="25606" name="CasellaDiTesto 1"/>
          <p:cNvSpPr txBox="1">
            <a:spLocks noChangeArrowheads="1"/>
          </p:cNvSpPr>
          <p:nvPr/>
        </p:nvSpPr>
        <p:spPr bwMode="auto">
          <a:xfrm>
            <a:off x="4867853" y="5110781"/>
            <a:ext cx="34559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600" dirty="0"/>
              <a:t>Approaching a floor which is very low, close to zero</a:t>
            </a:r>
          </a:p>
          <a:p>
            <a:pPr eaLnBrk="1" hangingPunct="1"/>
            <a:endParaRPr lang="it-IT" altLang="en-US" sz="1600" dirty="0"/>
          </a:p>
          <a:p>
            <a:pPr eaLnBrk="1" hangingPunct="1"/>
            <a:r>
              <a:rPr lang="it-IT" altLang="en-US" sz="1600" dirty="0"/>
              <a:t>For costs-benefits 300 years from now Weitzman </a:t>
            </a:r>
            <a:r>
              <a:rPr lang="it-IT" altLang="en-US" sz="1600" dirty="0" smtClean="0"/>
              <a:t>assumes r = 0</a:t>
            </a:r>
            <a:endParaRPr lang="it-IT" altLang="en-US" sz="1600" dirty="0"/>
          </a:p>
        </p:txBody>
      </p:sp>
    </p:spTree>
    <p:extLst>
      <p:ext uri="{BB962C8B-B14F-4D97-AF65-F5344CB8AC3E}">
        <p14:creationId xmlns:p14="http://schemas.microsoft.com/office/powerpoint/2010/main" val="1442271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767"/>
            <a:ext cx="8229600" cy="563562"/>
          </a:xfrm>
        </p:spPr>
        <p:txBody>
          <a:bodyPr>
            <a:normAutofit fontScale="90000"/>
          </a:bodyPr>
          <a:lstStyle/>
          <a:p>
            <a:r>
              <a:rPr lang="en-IN" sz="2800" dirty="0" smtClean="0"/>
              <a:t>Formally defining “certainty equivalent” discount rate</a:t>
            </a:r>
            <a:br>
              <a:rPr lang="en-IN" sz="2800" dirty="0" smtClean="0"/>
            </a:br>
            <a:r>
              <a:rPr lang="en-IN" sz="2800" dirty="0" smtClean="0"/>
              <a:t>(Arrow et al. 2014, Cropper et al. 2014)</a:t>
            </a:r>
            <a:endParaRPr lang="en-IN" sz="28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068387"/>
                <a:ext cx="8229600" cy="5287963"/>
              </a:xfrm>
            </p:spPr>
            <p:txBody>
              <a:bodyPr>
                <a:normAutofit fontScale="77500" lnSpcReduction="20000"/>
              </a:bodyPr>
              <a:lstStyle/>
              <a:p>
                <a:pPr>
                  <a:lnSpc>
                    <a:spcPct val="140000"/>
                  </a:lnSpc>
                  <a:spcBef>
                    <a:spcPts val="0"/>
                  </a:spcBef>
                </a:pPr>
                <a:r>
                  <a:rPr lang="en-IN" dirty="0" smtClean="0">
                    <a:ea typeface="Calibri" panose="020F0502020204030204" pitchFamily="34" charset="0"/>
                    <a:cs typeface="Mangal" panose="02040503050203030202" pitchFamily="18" charset="0"/>
                  </a:rPr>
                  <a:t>If we discount net benefits at time </a:t>
                </a:r>
                <a:r>
                  <a:rPr lang="en-IN" i="1" dirty="0">
                    <a:ea typeface="Calibri" panose="020F0502020204030204" pitchFamily="34" charset="0"/>
                    <a:cs typeface="Mangal" panose="02040503050203030202" pitchFamily="18" charset="0"/>
                  </a:rPr>
                  <a:t>t</a:t>
                </a:r>
                <a:r>
                  <a:rPr lang="en-IN" dirty="0">
                    <a:ea typeface="Calibri" panose="020F0502020204030204" pitchFamily="34" charset="0"/>
                    <a:cs typeface="Mangal" panose="02040503050203030202" pitchFamily="18" charset="0"/>
                  </a:rPr>
                  <a:t> </a:t>
                </a:r>
                <a14:m>
                  <m:oMath xmlns:m="http://schemas.openxmlformats.org/officeDocument/2006/math">
                    <m:r>
                      <a:rPr lang="en-IN" i="1">
                        <a:ea typeface="Calibri" panose="020F0502020204030204" pitchFamily="34" charset="0"/>
                        <a:cs typeface="Mangal" panose="02040503050203030202" pitchFamily="18" charset="0"/>
                      </a:rPr>
                      <m:t>(</m:t>
                    </m:r>
                    <m:r>
                      <a:rPr lang="en-IN" i="1">
                        <a:ea typeface="Calibri" panose="020F0502020204030204" pitchFamily="34" charset="0"/>
                        <a:cs typeface="Mangal" panose="02040503050203030202" pitchFamily="18" charset="0"/>
                      </a:rPr>
                      <m:t>𝑍</m:t>
                    </m:r>
                    <m:d>
                      <m:dPr>
                        <m:ctrlPr>
                          <a:rPr lang="en-IN" i="1">
                            <a:ea typeface="Calibri" panose="020F0502020204030204" pitchFamily="34" charset="0"/>
                            <a:cs typeface="Mangal" panose="02040503050203030202" pitchFamily="18" charset="0"/>
                          </a:rPr>
                        </m:ctrlPr>
                      </m:dPr>
                      <m:e>
                        <m:r>
                          <a:rPr lang="en-IN" i="1">
                            <a:ea typeface="Calibri" panose="020F0502020204030204" pitchFamily="34" charset="0"/>
                            <a:cs typeface="Mangal" panose="02040503050203030202" pitchFamily="18" charset="0"/>
                          </a:rPr>
                          <m:t>𝑡</m:t>
                        </m:r>
                      </m:e>
                    </m:d>
                    <m:r>
                      <a:rPr lang="en-IN" i="1">
                        <a:ea typeface="Calibri" panose="020F0502020204030204" pitchFamily="34" charset="0"/>
                        <a:cs typeface="Mangal" panose="02040503050203030202" pitchFamily="18" charset="0"/>
                      </a:rPr>
                      <m:t>)</m:t>
                    </m:r>
                  </m:oMath>
                </a14:m>
                <a:r>
                  <a:rPr lang="en-IN" i="1" dirty="0">
                    <a:ea typeface="Calibri" panose="020F0502020204030204" pitchFamily="34" charset="0"/>
                    <a:cs typeface="Mangal" panose="02040503050203030202" pitchFamily="18" charset="0"/>
                  </a:rPr>
                  <a:t> </a:t>
                </a:r>
                <a:r>
                  <a:rPr lang="en-IN" dirty="0">
                    <a:ea typeface="Calibri" panose="020F0502020204030204" pitchFamily="34" charset="0"/>
                    <a:cs typeface="Mangal" panose="02040503050203030202" pitchFamily="18" charset="0"/>
                  </a:rPr>
                  <a:t>to the present using a constant  exponential rate </a:t>
                </a:r>
                <a:r>
                  <a:rPr lang="en-IN" i="1" dirty="0">
                    <a:ea typeface="Calibri" panose="020F0502020204030204" pitchFamily="34" charset="0"/>
                    <a:cs typeface="Mangal" panose="02040503050203030202" pitchFamily="18" charset="0"/>
                  </a:rPr>
                  <a:t>r</a:t>
                </a:r>
                <a:r>
                  <a:rPr lang="en-IN" dirty="0">
                    <a:ea typeface="Calibri" panose="020F0502020204030204" pitchFamily="34" charset="0"/>
                    <a:cs typeface="Mangal" panose="02040503050203030202" pitchFamily="18" charset="0"/>
                  </a:rPr>
                  <a:t>, where </a:t>
                </a:r>
                <a:r>
                  <a:rPr lang="en-IN" i="1" dirty="0">
                    <a:ea typeface="Calibri" panose="020F0502020204030204" pitchFamily="34" charset="0"/>
                    <a:cs typeface="Mangal" panose="02040503050203030202" pitchFamily="18" charset="0"/>
                  </a:rPr>
                  <a:t>r</a:t>
                </a:r>
                <a:r>
                  <a:rPr lang="en-IN" dirty="0">
                    <a:ea typeface="Calibri" panose="020F0502020204030204" pitchFamily="34" charset="0"/>
                    <a:cs typeface="Mangal" panose="02040503050203030202" pitchFamily="18" charset="0"/>
                  </a:rPr>
                  <a:t> is uncertain, then the expected value of net benefits is given by</a:t>
                </a:r>
              </a:p>
              <a:p>
                <a:pPr marL="0" indent="0">
                  <a:lnSpc>
                    <a:spcPct val="140000"/>
                  </a:lnSpc>
                  <a:spcBef>
                    <a:spcPts val="0"/>
                  </a:spcBef>
                  <a:buNone/>
                </a:pPr>
                <a:r>
                  <a:rPr lang="en-IN" dirty="0">
                    <a:ea typeface="Calibri" panose="020F0502020204030204" pitchFamily="34" charset="0"/>
                    <a:cs typeface="Mangal" panose="02040503050203030202" pitchFamily="18" charset="0"/>
                  </a:rPr>
                  <a:t> </a:t>
                </a:r>
                <a:r>
                  <a:rPr lang="en-IN" dirty="0" smtClean="0">
                    <a:ea typeface="Calibri" panose="020F0502020204030204" pitchFamily="34" charset="0"/>
                    <a:cs typeface="Mangal" panose="02040503050203030202" pitchFamily="18" charset="0"/>
                  </a:rPr>
                  <a:t>     </a:t>
                </a:r>
                <a14:m>
                  <m:oMath xmlns:m="http://schemas.openxmlformats.org/officeDocument/2006/math">
                    <m:r>
                      <a:rPr lang="en-IN" i="1">
                        <a:ea typeface="Calibri" panose="020F0502020204030204" pitchFamily="34" charset="0"/>
                        <a:cs typeface="Mangal" panose="02040503050203030202" pitchFamily="18" charset="0"/>
                      </a:rPr>
                      <m:t>𝐴</m:t>
                    </m:r>
                    <m:d>
                      <m:dPr>
                        <m:ctrlPr>
                          <a:rPr lang="en-IN" i="1">
                            <a:ea typeface="Calibri" panose="020F0502020204030204" pitchFamily="34" charset="0"/>
                            <a:cs typeface="Mangal" panose="02040503050203030202" pitchFamily="18" charset="0"/>
                          </a:rPr>
                        </m:ctrlPr>
                      </m:dPr>
                      <m:e>
                        <m:r>
                          <a:rPr lang="en-IN" i="1">
                            <a:ea typeface="Calibri" panose="020F0502020204030204" pitchFamily="34" charset="0"/>
                            <a:cs typeface="Mangal" panose="02040503050203030202" pitchFamily="18" charset="0"/>
                          </a:rPr>
                          <m:t>𝑡</m:t>
                        </m:r>
                      </m:e>
                    </m:d>
                    <m:r>
                      <a:rPr lang="en-IN" i="1">
                        <a:ea typeface="Calibri" panose="020F0502020204030204" pitchFamily="34" charset="0"/>
                        <a:cs typeface="Mangal" panose="02040503050203030202" pitchFamily="18" charset="0"/>
                      </a:rPr>
                      <m:t>𝑍</m:t>
                    </m:r>
                    <m:d>
                      <m:dPr>
                        <m:ctrlPr>
                          <a:rPr lang="en-IN" i="1">
                            <a:ea typeface="Calibri" panose="020F0502020204030204" pitchFamily="34" charset="0"/>
                            <a:cs typeface="Mangal" panose="02040503050203030202" pitchFamily="18" charset="0"/>
                          </a:rPr>
                        </m:ctrlPr>
                      </m:dPr>
                      <m:e>
                        <m:r>
                          <a:rPr lang="en-IN" i="1">
                            <a:ea typeface="Calibri" panose="020F0502020204030204" pitchFamily="34" charset="0"/>
                            <a:cs typeface="Mangal" panose="02040503050203030202" pitchFamily="18" charset="0"/>
                          </a:rPr>
                          <m:t>𝑡</m:t>
                        </m:r>
                      </m:e>
                    </m:d>
                    <m:r>
                      <a:rPr lang="en-IN" i="1">
                        <a:ea typeface="Calibri" panose="020F0502020204030204" pitchFamily="34" charset="0"/>
                        <a:cs typeface="Mangal" panose="02040503050203030202" pitchFamily="18" charset="0"/>
                      </a:rPr>
                      <m:t>=</m:t>
                    </m:r>
                    <m:r>
                      <a:rPr lang="en-IN" i="1">
                        <a:ea typeface="Calibri" panose="020F0502020204030204" pitchFamily="34" charset="0"/>
                        <a:cs typeface="Mangal" panose="02040503050203030202" pitchFamily="18" charset="0"/>
                      </a:rPr>
                      <m:t>𝐸</m:t>
                    </m:r>
                    <m:r>
                      <a:rPr lang="en-IN" i="1">
                        <a:ea typeface="Calibri" panose="020F0502020204030204" pitchFamily="34" charset="0"/>
                        <a:cs typeface="Mangal" panose="02040503050203030202" pitchFamily="18" charset="0"/>
                      </a:rPr>
                      <m:t>(</m:t>
                    </m:r>
                    <m:func>
                      <m:funcPr>
                        <m:ctrlPr>
                          <a:rPr lang="en-IN" i="1">
                            <a:ea typeface="Calibri" panose="020F0502020204030204" pitchFamily="34" charset="0"/>
                            <a:cs typeface="Mangal" panose="02040503050203030202" pitchFamily="18" charset="0"/>
                          </a:rPr>
                        </m:ctrlPr>
                      </m:funcPr>
                      <m:fName>
                        <m:r>
                          <a:rPr lang="en-IN" i="1">
                            <a:ea typeface="Calibri" panose="020F0502020204030204" pitchFamily="34" charset="0"/>
                            <a:cs typeface="Mangal" panose="02040503050203030202" pitchFamily="18" charset="0"/>
                          </a:rPr>
                          <m:t>𝑒𝑥𝑝</m:t>
                        </m:r>
                      </m:fName>
                      <m:e>
                        <m:d>
                          <m:dPr>
                            <m:ctrlPr>
                              <a:rPr lang="en-IN" i="1">
                                <a:ea typeface="Calibri" panose="020F0502020204030204" pitchFamily="34" charset="0"/>
                                <a:cs typeface="Mangal" panose="02040503050203030202" pitchFamily="18" charset="0"/>
                              </a:rPr>
                            </m:ctrlPr>
                          </m:dPr>
                          <m:e>
                            <m:r>
                              <a:rPr lang="en-IN" i="1">
                                <a:ea typeface="Calibri" panose="020F0502020204030204" pitchFamily="34" charset="0"/>
                                <a:cs typeface="Mangal" panose="02040503050203030202" pitchFamily="18" charset="0"/>
                              </a:rPr>
                              <m:t>−</m:t>
                            </m:r>
                            <m:r>
                              <a:rPr lang="en-IN" i="1">
                                <a:ea typeface="Calibri" panose="020F0502020204030204" pitchFamily="34" charset="0"/>
                                <a:cs typeface="Mangal" panose="02040503050203030202" pitchFamily="18" charset="0"/>
                              </a:rPr>
                              <m:t>𝑟𝑡</m:t>
                            </m:r>
                          </m:e>
                        </m:d>
                        <m:r>
                          <a:rPr lang="en-IN" i="1">
                            <a:ea typeface="Calibri" panose="020F0502020204030204" pitchFamily="34" charset="0"/>
                            <a:cs typeface="Mangal" panose="02040503050203030202" pitchFamily="18" charset="0"/>
                          </a:rPr>
                          <m:t>)</m:t>
                        </m:r>
                      </m:e>
                    </m:func>
                    <m:r>
                      <a:rPr lang="en-IN" i="1">
                        <a:ea typeface="Calibri" panose="020F0502020204030204" pitchFamily="34" charset="0"/>
                        <a:cs typeface="Mangal" panose="02040503050203030202" pitchFamily="18" charset="0"/>
                      </a:rPr>
                      <m:t>𝑍</m:t>
                    </m:r>
                    <m:r>
                      <a:rPr lang="en-IN" i="1">
                        <a:ea typeface="Calibri" panose="020F0502020204030204" pitchFamily="34" charset="0"/>
                        <a:cs typeface="Mangal" panose="02040503050203030202" pitchFamily="18" charset="0"/>
                      </a:rPr>
                      <m:t>(</m:t>
                    </m:r>
                    <m:r>
                      <a:rPr lang="en-IN" i="1">
                        <a:ea typeface="Calibri" panose="020F0502020204030204" pitchFamily="34" charset="0"/>
                        <a:cs typeface="Mangal" panose="02040503050203030202" pitchFamily="18" charset="0"/>
                      </a:rPr>
                      <m:t>𝑡</m:t>
                    </m:r>
                    <m:r>
                      <a:rPr lang="en-IN" i="1">
                        <a:ea typeface="Calibri" panose="020F0502020204030204" pitchFamily="34" charset="0"/>
                        <a:cs typeface="Mangal" panose="02040503050203030202" pitchFamily="18" charset="0"/>
                      </a:rPr>
                      <m:t>)</m:t>
                    </m:r>
                  </m:oMath>
                </a14:m>
                <a:r>
                  <a:rPr lang="en-IN" dirty="0">
                    <a:ea typeface="Calibri" panose="020F0502020204030204" pitchFamily="34" charset="0"/>
                    <a:cs typeface="Mangal" panose="02040503050203030202" pitchFamily="18" charset="0"/>
                  </a:rPr>
                  <a:t> </a:t>
                </a:r>
                <a:endParaRPr lang="en-IN" dirty="0" smtClean="0">
                  <a:ea typeface="Calibri" panose="020F0502020204030204" pitchFamily="34" charset="0"/>
                  <a:cs typeface="Mangal" panose="02040503050203030202" pitchFamily="18" charset="0"/>
                </a:endParaRPr>
              </a:p>
              <a:p>
                <a:pPr marL="0" indent="0">
                  <a:lnSpc>
                    <a:spcPct val="140000"/>
                  </a:lnSpc>
                  <a:spcBef>
                    <a:spcPts val="0"/>
                  </a:spcBef>
                  <a:buNone/>
                </a:pPr>
                <a:r>
                  <a:rPr lang="en-IN" dirty="0">
                    <a:ea typeface="Calibri" panose="020F0502020204030204" pitchFamily="34" charset="0"/>
                    <a:cs typeface="Mangal" panose="02040503050203030202" pitchFamily="18" charset="0"/>
                  </a:rPr>
                  <a:t> </a:t>
                </a:r>
                <a:r>
                  <a:rPr lang="en-IN" dirty="0" smtClean="0">
                    <a:ea typeface="Calibri" panose="020F0502020204030204" pitchFamily="34" charset="0"/>
                    <a:cs typeface="Mangal" panose="02040503050203030202" pitchFamily="18" charset="0"/>
                  </a:rPr>
                  <a:t>     where </a:t>
                </a:r>
                <a:r>
                  <a:rPr lang="en-IN" i="1" dirty="0">
                    <a:ea typeface="Calibri" panose="020F0502020204030204" pitchFamily="34" charset="0"/>
                    <a:cs typeface="Mangal" panose="02040503050203030202" pitchFamily="18" charset="0"/>
                  </a:rPr>
                  <a:t>A(t) </a:t>
                </a:r>
                <a:r>
                  <a:rPr lang="en-IN" dirty="0">
                    <a:ea typeface="Calibri" panose="020F0502020204030204" pitchFamily="34" charset="0"/>
                    <a:cs typeface="Mangal" panose="02040503050203030202" pitchFamily="18" charset="0"/>
                  </a:rPr>
                  <a:t>is the expected value of the discount factor, i.e</a:t>
                </a:r>
                <a:r>
                  <a:rPr lang="en-IN" dirty="0" smtClean="0">
                    <a:ea typeface="Calibri" panose="020F0502020204030204" pitchFamily="34" charset="0"/>
                    <a:cs typeface="Mangal" panose="02040503050203030202" pitchFamily="18" charset="0"/>
                  </a:rPr>
                  <a:t>.,</a:t>
                </a:r>
                <a:endParaRPr lang="en-IN" dirty="0">
                  <a:ea typeface="Calibri" panose="020F0502020204030204" pitchFamily="34" charset="0"/>
                  <a:cs typeface="Mangal" panose="02040503050203030202" pitchFamily="18" charset="0"/>
                </a:endParaRPr>
              </a:p>
              <a:p>
                <a:pPr marL="0" indent="0">
                  <a:lnSpc>
                    <a:spcPct val="140000"/>
                  </a:lnSpc>
                  <a:spcBef>
                    <a:spcPts val="0"/>
                  </a:spcBef>
                  <a:buNone/>
                </a:pPr>
                <a:r>
                  <a:rPr lang="en-IN" dirty="0" smtClean="0"/>
                  <a:t>      </a:t>
                </a:r>
                <a14:m>
                  <m:oMath xmlns:m="http://schemas.openxmlformats.org/officeDocument/2006/math">
                    <m:r>
                      <a:rPr lang="en-IN" i="1"/>
                      <m:t>𝐴</m:t>
                    </m:r>
                    <m:d>
                      <m:dPr>
                        <m:ctrlPr>
                          <a:rPr lang="en-IN" i="1"/>
                        </m:ctrlPr>
                      </m:dPr>
                      <m:e>
                        <m:r>
                          <a:rPr lang="en-IN" i="1"/>
                          <m:t>𝑡</m:t>
                        </m:r>
                      </m:e>
                    </m:d>
                    <m:r>
                      <a:rPr lang="en-IN" i="1"/>
                      <m:t>=</m:t>
                    </m:r>
                    <m:r>
                      <a:rPr lang="en-IN" i="1"/>
                      <m:t>𝐸</m:t>
                    </m:r>
                    <m:d>
                      <m:dPr>
                        <m:begChr m:val="["/>
                        <m:endChr m:val="]"/>
                        <m:ctrlPr>
                          <a:rPr lang="en-IN" i="1"/>
                        </m:ctrlPr>
                      </m:dPr>
                      <m:e>
                        <m:r>
                          <a:rPr lang="en-IN" i="1"/>
                          <m:t>𝑒𝑥𝑝</m:t>
                        </m:r>
                        <m:d>
                          <m:dPr>
                            <m:ctrlPr>
                              <a:rPr lang="en-IN" i="1"/>
                            </m:ctrlPr>
                          </m:dPr>
                          <m:e>
                            <m:r>
                              <a:rPr lang="en-IN" i="1"/>
                              <m:t>−</m:t>
                            </m:r>
                            <m:nary>
                              <m:naryPr>
                                <m:chr m:val="∑"/>
                                <m:limLoc m:val="undOvr"/>
                                <m:subHide m:val="on"/>
                                <m:supHide m:val="on"/>
                                <m:ctrlPr>
                                  <a:rPr lang="en-IN" i="1"/>
                                </m:ctrlPr>
                              </m:naryPr>
                              <m:sub/>
                              <m:sup/>
                              <m:e>
                                <m:sSub>
                                  <m:sSubPr>
                                    <m:ctrlPr>
                                      <a:rPr lang="en-IN" i="1"/>
                                    </m:ctrlPr>
                                  </m:sSubPr>
                                  <m:e>
                                    <m:r>
                                      <a:rPr lang="en-IN" i="1"/>
                                      <m:t>𝑟</m:t>
                                    </m:r>
                                  </m:e>
                                  <m:sub>
                                    <m:r>
                                      <a:rPr lang="en-IN" b="0" i="1" smtClean="0"/>
                                      <m:t>𝑡</m:t>
                                    </m:r>
                                  </m:sub>
                                </m:sSub>
                              </m:e>
                            </m:nary>
                          </m:e>
                        </m:d>
                      </m:e>
                    </m:d>
                  </m:oMath>
                </a14:m>
                <a:endParaRPr lang="en-IN" i="1" dirty="0">
                  <a:ea typeface="Calibri" panose="020F0502020204030204" pitchFamily="34" charset="0"/>
                  <a:cs typeface="Mangal" panose="02040503050203030202" pitchFamily="18" charset="0"/>
                </a:endParaRPr>
              </a:p>
              <a:p>
                <a:pPr>
                  <a:lnSpc>
                    <a:spcPct val="140000"/>
                  </a:lnSpc>
                  <a:spcBef>
                    <a:spcPts val="0"/>
                  </a:spcBef>
                </a:pPr>
                <a:r>
                  <a:rPr lang="en-IN" dirty="0" smtClean="0">
                    <a:latin typeface="Calibri" panose="020F0502020204030204" pitchFamily="34" charset="0"/>
                    <a:ea typeface="Calibri" panose="020F0502020204030204" pitchFamily="34" charset="0"/>
                    <a:cs typeface="Mangal" panose="02040503050203030202" pitchFamily="18" charset="0"/>
                  </a:rPr>
                  <a:t>The </a:t>
                </a:r>
                <a:r>
                  <a:rPr lang="en-IN" dirty="0">
                    <a:latin typeface="Calibri" panose="020F0502020204030204" pitchFamily="34" charset="0"/>
                    <a:ea typeface="Calibri" panose="020F0502020204030204" pitchFamily="34" charset="0"/>
                    <a:cs typeface="Mangal" panose="02040503050203030202" pitchFamily="18" charset="0"/>
                  </a:rPr>
                  <a:t>certainty equivalent discount rate </a:t>
                </a:r>
                <a14:m>
                  <m:oMath xmlns:m="http://schemas.openxmlformats.org/officeDocument/2006/math">
                    <m:sSub>
                      <m:sSubPr>
                        <m:ctrlPr>
                          <a:rPr lang="en-IN" i="1">
                            <a:cs typeface="Mangal" panose="02040503050203030202" pitchFamily="18" charset="0"/>
                          </a:rPr>
                        </m:ctrlPr>
                      </m:sSubPr>
                      <m:e>
                        <m:r>
                          <a:rPr lang="en-IN" i="1">
                            <a:cs typeface="Mangal" panose="02040503050203030202" pitchFamily="18" charset="0"/>
                          </a:rPr>
                          <m:t>𝑅</m:t>
                        </m:r>
                      </m:e>
                      <m:sub>
                        <m:r>
                          <a:rPr lang="en-IN" i="1">
                            <a:cs typeface="Mangal" panose="02040503050203030202" pitchFamily="18" charset="0"/>
                          </a:rPr>
                          <m:t>𝑡</m:t>
                        </m:r>
                      </m:sub>
                    </m:sSub>
                  </m:oMath>
                </a14:m>
                <a:r>
                  <a:rPr lang="en-IN" dirty="0">
                    <a:latin typeface="Calibri" panose="020F0502020204030204" pitchFamily="34" charset="0"/>
                    <a:ea typeface="Calibri" panose="020F0502020204030204" pitchFamily="34" charset="0"/>
                    <a:cs typeface="Mangal" panose="02040503050203030202" pitchFamily="18" charset="0"/>
                  </a:rPr>
                  <a:t> is defined </a:t>
                </a:r>
                <a:r>
                  <a:rPr lang="en-IN" dirty="0" smtClean="0">
                    <a:latin typeface="Calibri" panose="020F0502020204030204" pitchFamily="34" charset="0"/>
                    <a:ea typeface="Calibri" panose="020F0502020204030204" pitchFamily="34" charset="0"/>
                    <a:cs typeface="Mangal" panose="02040503050203030202" pitchFamily="18" charset="0"/>
                  </a:rPr>
                  <a:t>by </a:t>
                </a:r>
                <a14:m>
                  <m:oMath xmlns:m="http://schemas.openxmlformats.org/officeDocument/2006/math">
                    <m:func>
                      <m:funcPr>
                        <m:ctrlPr>
                          <a:rPr lang="en-IN" i="1">
                            <a:latin typeface="Cambria Math" panose="02040503050406030204" pitchFamily="18" charset="0"/>
                            <a:ea typeface="Times New Roman" panose="02020603050405020304" pitchFamily="18" charset="0"/>
                          </a:rPr>
                        </m:ctrlPr>
                      </m:funcPr>
                      <m:fName>
                        <m:r>
                          <a:rPr lang="en-IN" i="1">
                            <a:latin typeface="Cambria Math" panose="02040503050406030204" pitchFamily="18" charset="0"/>
                            <a:ea typeface="Times New Roman" panose="02020603050405020304" pitchFamily="18" charset="0"/>
                            <a:cs typeface="Mangal" panose="02040503050203030202" pitchFamily="18" charset="0"/>
                          </a:rPr>
                          <m:t>𝑒𝑥𝑝</m:t>
                        </m:r>
                      </m:fName>
                      <m:e>
                        <m:d>
                          <m:dPr>
                            <m:ctrlPr>
                              <a:rPr lang="en-IN" i="1">
                                <a:latin typeface="Cambria Math" panose="02040503050406030204" pitchFamily="18" charset="0"/>
                                <a:ea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Mangal" panose="02040503050203030202" pitchFamily="18" charset="0"/>
                              </a:rPr>
                              <m:t>−</m:t>
                            </m:r>
                            <m:sSub>
                              <m:sSubPr>
                                <m:ctrlPr>
                                  <a:rPr lang="en-IN" i="1">
                                    <a:latin typeface="Cambria Math" panose="02040503050406030204" pitchFamily="18" charset="0"/>
                                    <a:ea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Mangal" panose="02040503050203030202" pitchFamily="18" charset="0"/>
                                  </a:rPr>
                                  <m:t>𝑅</m:t>
                                </m:r>
                              </m:e>
                              <m:sub>
                                <m:r>
                                  <a:rPr lang="en-IN" i="1">
                                    <a:latin typeface="Cambria Math" panose="02040503050406030204" pitchFamily="18" charset="0"/>
                                    <a:ea typeface="Times New Roman" panose="02020603050405020304" pitchFamily="18" charset="0"/>
                                    <a:cs typeface="Mangal" panose="02040503050203030202" pitchFamily="18" charset="0"/>
                                  </a:rPr>
                                  <m:t>𝑡</m:t>
                                </m:r>
                              </m:sub>
                            </m:sSub>
                            <m:r>
                              <a:rPr lang="en-IN" i="1">
                                <a:latin typeface="Cambria Math" panose="02040503050406030204" pitchFamily="18" charset="0"/>
                                <a:ea typeface="Times New Roman" panose="02020603050405020304" pitchFamily="18" charset="0"/>
                                <a:cs typeface="Mangal" panose="02040503050203030202" pitchFamily="18" charset="0"/>
                              </a:rPr>
                              <m:t>𝑡</m:t>
                            </m:r>
                          </m:e>
                        </m:d>
                      </m:e>
                    </m:func>
                    <m:r>
                      <a:rPr lang="en-IN" i="1">
                        <a:latin typeface="Cambria Math" panose="02040503050406030204" pitchFamily="18" charset="0"/>
                        <a:ea typeface="Times New Roman" panose="02020603050405020304" pitchFamily="18" charset="0"/>
                        <a:cs typeface="Mangal" panose="02040503050203030202" pitchFamily="18" charset="0"/>
                      </a:rPr>
                      <m:t>=</m:t>
                    </m:r>
                    <m:r>
                      <a:rPr lang="en-IN" i="1">
                        <a:latin typeface="Cambria Math" panose="02040503050406030204" pitchFamily="18" charset="0"/>
                        <a:ea typeface="Times New Roman" panose="02020603050405020304" pitchFamily="18" charset="0"/>
                        <a:cs typeface="Mangal" panose="02040503050203030202" pitchFamily="18" charset="0"/>
                      </a:rPr>
                      <m:t>𝐸</m:t>
                    </m:r>
                    <m:d>
                      <m:dPr>
                        <m:ctrlPr>
                          <a:rPr lang="en-IN" i="1">
                            <a:latin typeface="Cambria Math" panose="02040503050406030204" pitchFamily="18" charset="0"/>
                            <a:ea typeface="Times New Roman" panose="02020603050405020304" pitchFamily="18" charset="0"/>
                          </a:rPr>
                        </m:ctrlPr>
                      </m:dPr>
                      <m:e>
                        <m:r>
                          <a:rPr lang="en-IN" i="1">
                            <a:latin typeface="Cambria Math" panose="02040503050406030204" pitchFamily="18" charset="0"/>
                            <a:ea typeface="Times New Roman" panose="02020603050405020304" pitchFamily="18" charset="0"/>
                            <a:cs typeface="Mangal" panose="02040503050203030202" pitchFamily="18" charset="0"/>
                          </a:rPr>
                          <m:t>𝑒𝑥𝑝</m:t>
                        </m:r>
                        <m:r>
                          <a:rPr lang="en-IN" i="1">
                            <a:latin typeface="Cambria Math" panose="02040503050406030204" pitchFamily="18" charset="0"/>
                            <a:ea typeface="Times New Roman" panose="02020603050405020304" pitchFamily="18" charset="0"/>
                            <a:cs typeface="Mangal" panose="02040503050203030202" pitchFamily="18" charset="0"/>
                          </a:rPr>
                          <m:t>⁡(−</m:t>
                        </m:r>
                        <m:r>
                          <a:rPr lang="en-IN" i="1">
                            <a:latin typeface="Cambria Math" panose="02040503050406030204" pitchFamily="18" charset="0"/>
                            <a:ea typeface="Times New Roman" panose="02020603050405020304" pitchFamily="18" charset="0"/>
                            <a:cs typeface="Mangal" panose="02040503050203030202" pitchFamily="18" charset="0"/>
                          </a:rPr>
                          <m:t>𝑟𝑡</m:t>
                        </m:r>
                        <m:r>
                          <a:rPr lang="en-IN" i="1">
                            <a:latin typeface="Cambria Math" panose="02040503050406030204" pitchFamily="18" charset="0"/>
                            <a:ea typeface="Times New Roman" panose="02020603050405020304" pitchFamily="18" charset="0"/>
                            <a:cs typeface="Mangal" panose="02040503050203030202" pitchFamily="18" charset="0"/>
                          </a:rPr>
                          <m:t>)</m:t>
                        </m:r>
                      </m:e>
                    </m:d>
                  </m:oMath>
                </a14:m>
                <a:endParaRPr lang="en-IN" dirty="0" smtClean="0">
                  <a:latin typeface="Calibri" panose="020F0502020204030204" pitchFamily="34" charset="0"/>
                  <a:ea typeface="Calibri" panose="020F0502020204030204" pitchFamily="34" charset="0"/>
                  <a:cs typeface="Mangal" panose="02040503050203030202" pitchFamily="18" charset="0"/>
                </a:endParaRPr>
              </a:p>
              <a:p>
                <a:pPr>
                  <a:lnSpc>
                    <a:spcPct val="140000"/>
                  </a:lnSpc>
                  <a:spcBef>
                    <a:spcPts val="0"/>
                  </a:spcBef>
                </a:pPr>
                <a:r>
                  <a:rPr lang="en-IN" dirty="0" smtClean="0">
                    <a:latin typeface="Calibri" panose="020F0502020204030204" pitchFamily="34" charset="0"/>
                    <a:ea typeface="Calibri" panose="020F0502020204030204" pitchFamily="34" charset="0"/>
                    <a:cs typeface="Mangal" panose="02040503050203030202" pitchFamily="18" charset="0"/>
                  </a:rPr>
                  <a:t>Aside: </a:t>
                </a:r>
                <a14:m>
                  <m:oMath xmlns:m="http://schemas.openxmlformats.org/officeDocument/2006/math">
                    <m:sSub>
                      <m:sSubPr>
                        <m:ctrlPr>
                          <a:rPr lang="en-IN" i="1">
                            <a:latin typeface="Cambria Math" panose="02040503050406030204" pitchFamily="18" charset="0"/>
                            <a:ea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Mangal" panose="02040503050203030202" pitchFamily="18" charset="0"/>
                          </a:rPr>
                          <m:t>𝑅</m:t>
                        </m:r>
                      </m:e>
                      <m:sub>
                        <m:r>
                          <a:rPr lang="en-IN" i="1">
                            <a:latin typeface="Cambria Math" panose="02040503050406030204" pitchFamily="18" charset="0"/>
                            <a:ea typeface="Times New Roman" panose="02020603050405020304" pitchFamily="18" charset="0"/>
                            <a:cs typeface="Mangal" panose="02040503050203030202" pitchFamily="18" charset="0"/>
                          </a:rPr>
                          <m:t>𝑡</m:t>
                        </m:r>
                      </m:sub>
                    </m:sSub>
                    <m:r>
                      <a:rPr lang="en-IN" i="1">
                        <a:latin typeface="Cambria Math" panose="02040503050406030204" pitchFamily="18" charset="0"/>
                        <a:ea typeface="Times New Roman" panose="02020603050405020304" pitchFamily="18" charset="0"/>
                        <a:cs typeface="Mangal" panose="02040503050203030202" pitchFamily="18" charset="0"/>
                      </a:rPr>
                      <m:t>= </m:t>
                    </m:r>
                    <m:f>
                      <m:fPr>
                        <m:type m:val="lin"/>
                        <m:ctrlPr>
                          <a:rPr lang="en-IN" i="1">
                            <a:latin typeface="Cambria Math" panose="02040503050406030204" pitchFamily="18" charset="0"/>
                            <a:ea typeface="Times New Roman" panose="02020603050405020304" pitchFamily="18" charset="0"/>
                          </a:rPr>
                        </m:ctrlPr>
                      </m:fPr>
                      <m:num>
                        <m:r>
                          <a:rPr lang="en-IN" i="1">
                            <a:latin typeface="Cambria Math" panose="02040503050406030204" pitchFamily="18" charset="0"/>
                            <a:ea typeface="Times New Roman" panose="02020603050405020304" pitchFamily="18" charset="0"/>
                            <a:cs typeface="Mangal" panose="02040503050203030202" pitchFamily="18" charset="0"/>
                          </a:rPr>
                          <m:t>−1</m:t>
                        </m:r>
                      </m:num>
                      <m:den>
                        <m:r>
                          <a:rPr lang="en-IN" i="1">
                            <a:latin typeface="Cambria Math" panose="02040503050406030204" pitchFamily="18" charset="0"/>
                            <a:ea typeface="Times New Roman" panose="02020603050405020304" pitchFamily="18" charset="0"/>
                            <a:cs typeface="Mangal" panose="02040503050203030202" pitchFamily="18" charset="0"/>
                          </a:rPr>
                          <m:t>𝑡</m:t>
                        </m:r>
                      </m:den>
                    </m:f>
                    <m:r>
                      <a:rPr lang="en-IN" i="1">
                        <a:latin typeface="Cambria Math" panose="02040503050406030204" pitchFamily="18" charset="0"/>
                        <a:ea typeface="Times New Roman" panose="02020603050405020304" pitchFamily="18" charset="0"/>
                        <a:cs typeface="Mangal" panose="02040503050203030202" pitchFamily="18" charset="0"/>
                      </a:rPr>
                      <m:t>𝑙𝑛</m:t>
                    </m:r>
                    <m:r>
                      <a:rPr lang="en-IN">
                        <a:latin typeface="Cambria Math" panose="02040503050406030204" pitchFamily="18" charset="0"/>
                        <a:ea typeface="Times New Roman" panose="02020603050405020304" pitchFamily="18" charset="0"/>
                        <a:cs typeface="Mangal" panose="02040503050203030202" pitchFamily="18" charset="0"/>
                      </a:rPr>
                      <m:t>⁡</m:t>
                    </m:r>
                    <m:r>
                      <a:rPr lang="en-IN" i="1">
                        <a:latin typeface="Cambria Math" panose="02040503050406030204" pitchFamily="18" charset="0"/>
                        <a:ea typeface="Times New Roman" panose="02020603050405020304" pitchFamily="18" charset="0"/>
                        <a:cs typeface="Mangal" panose="02040503050203030202" pitchFamily="18" charset="0"/>
                      </a:rPr>
                      <m:t>[</m:t>
                    </m:r>
                    <m:sSub>
                      <m:sSubPr>
                        <m:ctrlPr>
                          <a:rPr lang="en-IN" i="1">
                            <a:latin typeface="Cambria Math" panose="02040503050406030204" pitchFamily="18" charset="0"/>
                            <a:ea typeface="Times New Roman" panose="02020603050405020304" pitchFamily="18" charset="0"/>
                          </a:rPr>
                        </m:ctrlPr>
                      </m:sSubPr>
                      <m:e>
                        <m:r>
                          <a:rPr lang="en-IN" i="1">
                            <a:latin typeface="Cambria Math" panose="02040503050406030204" pitchFamily="18" charset="0"/>
                            <a:ea typeface="Times New Roman" panose="02020603050405020304" pitchFamily="18" charset="0"/>
                            <a:cs typeface="Mangal" panose="02040503050203030202" pitchFamily="18" charset="0"/>
                          </a:rPr>
                          <m:t>𝐴</m:t>
                        </m:r>
                      </m:e>
                      <m:sub>
                        <m:r>
                          <a:rPr lang="en-IN" i="1">
                            <a:latin typeface="Cambria Math" panose="02040503050406030204" pitchFamily="18" charset="0"/>
                            <a:ea typeface="Times New Roman" panose="02020603050405020304" pitchFamily="18" charset="0"/>
                            <a:cs typeface="Mangal" panose="02040503050203030202" pitchFamily="18" charset="0"/>
                          </a:rPr>
                          <m:t>𝑡</m:t>
                        </m:r>
                      </m:sub>
                    </m:sSub>
                    <m:r>
                      <a:rPr lang="en-IN" i="1">
                        <a:latin typeface="Cambria Math" panose="02040503050406030204" pitchFamily="18" charset="0"/>
                        <a:ea typeface="Times New Roman" panose="02020603050405020304" pitchFamily="18" charset="0"/>
                        <a:cs typeface="Mangal" panose="02040503050203030202" pitchFamily="18" charset="0"/>
                      </a:rPr>
                      <m:t>]</m:t>
                    </m:r>
                  </m:oMath>
                </a14:m>
                <a:endParaRPr lang="en-IN" dirty="0" smtClean="0">
                  <a:latin typeface="Calibri" panose="020F0502020204030204" pitchFamily="34" charset="0"/>
                  <a:ea typeface="Calibri" panose="020F0502020204030204" pitchFamily="34" charset="0"/>
                  <a:cs typeface="Mangal" panose="02040503050203030202" pitchFamily="18" charset="0"/>
                </a:endParaRPr>
              </a:p>
              <a:p>
                <a:pPr>
                  <a:lnSpc>
                    <a:spcPct val="140000"/>
                  </a:lnSpc>
                  <a:spcBef>
                    <a:spcPts val="0"/>
                  </a:spcBef>
                </a:pPr>
                <a:endParaRPr lang="en-IN" i="1" dirty="0">
                  <a:ea typeface="Calibri" panose="020F0502020204030204" pitchFamily="34" charset="0"/>
                  <a:cs typeface="Mangal" panose="02040503050203030202" pitchFamily="18" charset="0"/>
                </a:endParaRPr>
              </a:p>
              <a:p>
                <a:pPr>
                  <a:lnSpc>
                    <a:spcPct val="140000"/>
                  </a:lnSpc>
                  <a:spcBef>
                    <a:spcPts val="0"/>
                  </a:spcBef>
                </a:pPr>
                <a:endParaRPr lang="en-IN" dirty="0">
                  <a:latin typeface="Calibri" panose="020F0502020204030204" pitchFamily="34" charset="0"/>
                  <a:ea typeface="Calibri" panose="020F0502020204030204" pitchFamily="34" charset="0"/>
                  <a:cs typeface="Mangal" panose="02040503050203030202" pitchFamily="18" charset="0"/>
                </a:endParaRPr>
              </a:p>
              <a:p>
                <a:pPr>
                  <a:lnSpc>
                    <a:spcPct val="170000"/>
                  </a:lnSpc>
                  <a:spcBef>
                    <a:spcPts val="0"/>
                  </a:spcBef>
                </a:pPr>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068387"/>
                <a:ext cx="8229600" cy="5287963"/>
              </a:xfrm>
              <a:blipFill rotWithShape="0">
                <a:blip r:embed="rId3"/>
                <a:stretch>
                  <a:fillRect l="-1037" r="-815"/>
                </a:stretch>
              </a:blipFill>
            </p:spPr>
            <p:txBody>
              <a:bodyPr/>
              <a:lstStyle/>
              <a:p>
                <a:r>
                  <a:rPr lang="en-IN">
                    <a:noFill/>
                  </a:rPr>
                  <a:t> </a:t>
                </a:r>
              </a:p>
            </p:txBody>
          </p:sp>
        </mc:Fallback>
      </mc:AlternateContent>
      <p:sp>
        <p:nvSpPr>
          <p:cNvPr id="6" name="Slide Number Placeholder 5"/>
          <p:cNvSpPr>
            <a:spLocks noGrp="1"/>
          </p:cNvSpPr>
          <p:nvPr>
            <p:ph type="sldNum" sz="quarter" idx="12"/>
          </p:nvPr>
        </p:nvSpPr>
        <p:spPr/>
        <p:txBody>
          <a:bodyPr/>
          <a:lstStyle/>
          <a:p>
            <a:fld id="{9CE918B6-57D6-4DEE-A23F-8D93E2FBD217}" type="slidenum">
              <a:rPr lang="en-US" altLang="en-US" smtClean="0">
                <a:solidFill>
                  <a:prstClr val="black">
                    <a:tint val="75000"/>
                  </a:prstClr>
                </a:solidFill>
              </a:rPr>
              <a:pPr/>
              <a:t>34</a:t>
            </a:fld>
            <a:endParaRPr lang="en-US" altLang="en-US" dirty="0">
              <a:solidFill>
                <a:prstClr val="black">
                  <a:tint val="75000"/>
                </a:prstClr>
              </a:solidFill>
            </a:endParaRPr>
          </a:p>
        </p:txBody>
      </p:sp>
    </p:spTree>
    <p:extLst>
      <p:ext uri="{BB962C8B-B14F-4D97-AF65-F5344CB8AC3E}">
        <p14:creationId xmlns:p14="http://schemas.microsoft.com/office/powerpoint/2010/main" val="4208617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3400" y="914400"/>
                <a:ext cx="8229600" cy="4525963"/>
              </a:xfrm>
            </p:spPr>
            <p:txBody>
              <a:bodyPr/>
              <a:lstStyle/>
              <a:p>
                <a:r>
                  <a:rPr lang="en-IN" sz="2400" dirty="0" smtClean="0">
                    <a:latin typeface="Calibri" panose="020F0502020204030204" pitchFamily="34" charset="0"/>
                    <a:cs typeface="Mangal" panose="02040503050203030202" pitchFamily="18" charset="0"/>
                  </a:rPr>
                  <a:t>Jensen’s inequality =&gt; </a:t>
                </a:r>
                <a14:m>
                  <m:oMath xmlns:m="http://schemas.openxmlformats.org/officeDocument/2006/math">
                    <m:r>
                      <a:rPr lang="en-IN" sz="2400" i="1"/>
                      <m:t>𝐸</m:t>
                    </m:r>
                    <m:d>
                      <m:dPr>
                        <m:ctrlPr>
                          <a:rPr lang="en-IN" sz="2400" i="1"/>
                        </m:ctrlPr>
                      </m:dPr>
                      <m:e>
                        <m:func>
                          <m:funcPr>
                            <m:ctrlPr>
                              <a:rPr lang="en-IN" sz="2400" i="1"/>
                            </m:ctrlPr>
                          </m:funcPr>
                          <m:fName>
                            <m:r>
                              <a:rPr lang="en-IN" sz="2400" i="1"/>
                              <m:t>𝑒𝑥𝑝</m:t>
                            </m:r>
                          </m:fName>
                          <m:e>
                            <m:d>
                              <m:dPr>
                                <m:ctrlPr>
                                  <a:rPr lang="en-IN" sz="2400" i="1"/>
                                </m:ctrlPr>
                              </m:dPr>
                              <m:e>
                                <m:r>
                                  <a:rPr lang="en-IN" sz="2400" i="1"/>
                                  <m:t>−</m:t>
                                </m:r>
                                <m:r>
                                  <a:rPr lang="en-IN" sz="2400" i="1"/>
                                  <m:t>𝑟𝑡</m:t>
                                </m:r>
                              </m:e>
                            </m:d>
                          </m:e>
                        </m:func>
                      </m:e>
                    </m:d>
                    <m:r>
                      <a:rPr lang="en-IN" sz="2400" i="1"/>
                      <m:t>&gt;</m:t>
                    </m:r>
                    <m:r>
                      <a:rPr lang="en-IN" sz="2400" i="1"/>
                      <m:t>𝑒𝑥𝑝</m:t>
                    </m:r>
                    <m:d>
                      <m:dPr>
                        <m:ctrlPr>
                          <a:rPr lang="en-IN" sz="2400" i="1"/>
                        </m:ctrlPr>
                      </m:dPr>
                      <m:e>
                        <m:r>
                          <a:rPr lang="en-IN" sz="2400" i="1"/>
                          <m:t>−</m:t>
                        </m:r>
                        <m:r>
                          <a:rPr lang="en-IN" sz="2400" i="1"/>
                          <m:t>𝐸</m:t>
                        </m:r>
                        <m:r>
                          <a:rPr lang="en-IN" sz="2400" i="1"/>
                          <m:t>(</m:t>
                        </m:r>
                        <m:r>
                          <a:rPr lang="en-IN" sz="2400" i="1"/>
                          <m:t>𝑟</m:t>
                        </m:r>
                        <m:r>
                          <a:rPr lang="en-IN" sz="2400" i="1"/>
                          <m:t>)</m:t>
                        </m:r>
                        <m:r>
                          <a:rPr lang="en-IN" sz="2400" i="1"/>
                          <m:t>𝑡</m:t>
                        </m:r>
                      </m:e>
                    </m:d>
                  </m:oMath>
                </a14:m>
                <a:endParaRPr lang="en-IN" sz="2400" dirty="0" smtClean="0"/>
              </a:p>
              <a:p>
                <a:r>
                  <a:rPr lang="en-IN" sz="2400" dirty="0" smtClean="0"/>
                  <a:t>This and convexity of the discount factor guarantee that the certainty-equivalent discount factor is always less than </a:t>
                </a:r>
                <a:r>
                  <a:rPr lang="en-IN" sz="2400" i="1" dirty="0" smtClean="0"/>
                  <a:t>E(r)</a:t>
                </a:r>
                <a:r>
                  <a:rPr lang="en-IN" sz="2400" dirty="0" smtClean="0"/>
                  <a:t> and that it declines with the time horizon.</a:t>
                </a:r>
              </a:p>
              <a:p>
                <a:r>
                  <a:rPr lang="en-IN" sz="2400" dirty="0">
                    <a:latin typeface="Calibri" panose="020F0502020204030204" pitchFamily="34" charset="0"/>
                    <a:ea typeface="Calibri" panose="020F0502020204030204" pitchFamily="34" charset="0"/>
                    <a:cs typeface="Mangal" panose="02040503050203030202" pitchFamily="18" charset="0"/>
                  </a:rPr>
                  <a:t>In the more general case where the discount rate varies over time </a:t>
                </a:r>
                <a14:m>
                  <m:oMath xmlns:m="http://schemas.openxmlformats.org/officeDocument/2006/math">
                    <m:r>
                      <a:rPr lang="en-IN" sz="2400" i="1"/>
                      <m:t>𝐴</m:t>
                    </m:r>
                    <m:d>
                      <m:dPr>
                        <m:ctrlPr>
                          <a:rPr lang="en-IN" sz="2400" i="1"/>
                        </m:ctrlPr>
                      </m:dPr>
                      <m:e>
                        <m:r>
                          <a:rPr lang="en-IN" sz="2400" i="1"/>
                          <m:t>𝑡</m:t>
                        </m:r>
                      </m:e>
                    </m:d>
                    <m:r>
                      <a:rPr lang="en-IN" sz="2400" i="1"/>
                      <m:t>=</m:t>
                    </m:r>
                    <m:r>
                      <a:rPr lang="en-IN" sz="2400" i="1"/>
                      <m:t>𝐸</m:t>
                    </m:r>
                    <m:d>
                      <m:dPr>
                        <m:begChr m:val="["/>
                        <m:endChr m:val="]"/>
                        <m:ctrlPr>
                          <a:rPr lang="en-IN" sz="2400" i="1"/>
                        </m:ctrlPr>
                      </m:dPr>
                      <m:e>
                        <m:r>
                          <a:rPr lang="en-IN" sz="2400" i="1"/>
                          <m:t>𝑒𝑥𝑝</m:t>
                        </m:r>
                        <m:d>
                          <m:dPr>
                            <m:ctrlPr>
                              <a:rPr lang="en-IN" sz="2400" i="1"/>
                            </m:ctrlPr>
                          </m:dPr>
                          <m:e>
                            <m:r>
                              <a:rPr lang="en-IN" sz="2400" i="1"/>
                              <m:t>−</m:t>
                            </m:r>
                            <m:nary>
                              <m:naryPr>
                                <m:chr m:val="∑"/>
                                <m:limLoc m:val="undOvr"/>
                                <m:supHide m:val="on"/>
                                <m:ctrlPr>
                                  <a:rPr lang="en-IN" sz="2400" i="1"/>
                                </m:ctrlPr>
                              </m:naryPr>
                              <m:sub>
                                <m:r>
                                  <a:rPr lang="en-IN" sz="2400" i="1"/>
                                  <m:t>𝜏</m:t>
                                </m:r>
                                <m:r>
                                  <a:rPr lang="en-IN" sz="2400" i="1"/>
                                  <m:t>=1..</m:t>
                                </m:r>
                                <m:r>
                                  <a:rPr lang="en-IN" sz="2400" i="1"/>
                                  <m:t>𝜏</m:t>
                                </m:r>
                              </m:sub>
                              <m:sup/>
                              <m:e>
                                <m:sSub>
                                  <m:sSubPr>
                                    <m:ctrlPr>
                                      <a:rPr lang="en-IN" sz="2400" i="1"/>
                                    </m:ctrlPr>
                                  </m:sSubPr>
                                  <m:e>
                                    <m:r>
                                      <a:rPr lang="en-IN" sz="2400" i="1"/>
                                      <m:t>𝑟</m:t>
                                    </m:r>
                                  </m:e>
                                  <m:sub>
                                    <m:r>
                                      <a:rPr lang="en-IN" sz="2400" i="1"/>
                                      <m:t>𝜏</m:t>
                                    </m:r>
                                  </m:sub>
                                </m:sSub>
                              </m:e>
                            </m:nary>
                          </m:e>
                        </m:d>
                      </m:e>
                    </m:d>
                  </m:oMath>
                </a14:m>
                <a:r>
                  <a:rPr lang="en-IN" sz="2400" i="1" dirty="0" smtClean="0"/>
                  <a:t> </a:t>
                </a:r>
                <a:r>
                  <a:rPr lang="en-IN" sz="2400" dirty="0" smtClean="0"/>
                  <a:t>(Newell and Pizer).</a:t>
                </a:r>
              </a:p>
              <a:p>
                <a:r>
                  <a:rPr lang="en-IN" sz="2400" dirty="0" smtClean="0"/>
                  <a:t>In this case the shape of the </a:t>
                </a:r>
                <a:r>
                  <a:rPr lang="en-IN" sz="2400" i="1" dirty="0" err="1" smtClean="0"/>
                  <a:t>R</a:t>
                </a:r>
                <a:r>
                  <a:rPr lang="en-IN" sz="2400" i="1" baseline="-25000" dirty="0" err="1" smtClean="0"/>
                  <a:t>t</a:t>
                </a:r>
                <a:r>
                  <a:rPr lang="en-IN" sz="2400" dirty="0" smtClean="0"/>
                  <a:t> </a:t>
                </a:r>
                <a:r>
                  <a:rPr lang="en-IN" sz="2400" dirty="0" smtClean="0"/>
                  <a:t>path depends on the per-period discount rates </a:t>
                </a:r>
                <a:r>
                  <a:rPr lang="en-IN" sz="2400" i="1" dirty="0" smtClean="0"/>
                  <a:t>{r</a:t>
                </a:r>
                <a:r>
                  <a:rPr lang="en-IN" sz="2400" i="1" baseline="-25000" dirty="0" smtClean="0"/>
                  <a:t>t</a:t>
                </a:r>
                <a:r>
                  <a:rPr lang="en-IN" sz="2400" i="1" dirty="0" smtClean="0"/>
                  <a:t>}.</a:t>
                </a:r>
                <a:endParaRPr lang="en-IN" sz="2400" dirty="0" smtClean="0"/>
              </a:p>
              <a:p>
                <a:r>
                  <a:rPr lang="en-IN" sz="2400" dirty="0" smtClean="0"/>
                  <a:t>If iid then CER constant.</a:t>
                </a:r>
              </a:p>
              <a:p>
                <a:r>
                  <a:rPr lang="en-IN" sz="2400" dirty="0" smtClean="0"/>
                  <a:t>Need persistence in uncertainty about the discount rate for CER to decline.</a:t>
                </a:r>
                <a:endParaRPr lang="en-IN"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3400" y="914400"/>
                <a:ext cx="8229600" cy="4525963"/>
              </a:xfrm>
              <a:blipFill rotWithShape="0">
                <a:blip r:embed="rId2"/>
                <a:stretch>
                  <a:fillRect l="-1037" t="-1078" b="-2156"/>
                </a:stretch>
              </a:blipFill>
            </p:spPr>
            <p:txBody>
              <a:bodyPr/>
              <a:lstStyle/>
              <a:p>
                <a:r>
                  <a:rPr lang="en-IN">
                    <a:noFill/>
                  </a:rPr>
                  <a:t> </a:t>
                </a:r>
              </a:p>
            </p:txBody>
          </p:sp>
        </mc:Fallback>
      </mc:AlternateContent>
    </p:spTree>
    <p:extLst>
      <p:ext uri="{BB962C8B-B14F-4D97-AF65-F5344CB8AC3E}">
        <p14:creationId xmlns:p14="http://schemas.microsoft.com/office/powerpoint/2010/main" val="60400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068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396081" y="304800"/>
            <a:ext cx="8280400" cy="1077912"/>
          </a:xfrm>
          <a:prstGeom prst="rect">
            <a:avLst/>
          </a:prstGeom>
          <a:ln/>
        </p:spPr>
        <p:style>
          <a:lnRef idx="3">
            <a:schemeClr val="lt1"/>
          </a:lnRef>
          <a:fillRef idx="1">
            <a:schemeClr val="accent6"/>
          </a:fillRef>
          <a:effectRef idx="1">
            <a:schemeClr val="accent6"/>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GB" altLang="it-IT" dirty="0" smtClean="0"/>
              <a:t/>
            </a:r>
            <a:br>
              <a:rPr lang="en-GB" altLang="it-IT" dirty="0" smtClean="0"/>
            </a:br>
            <a:endParaRPr lang="en-GB" altLang="it-IT" dirty="0"/>
          </a:p>
          <a:p>
            <a:pPr algn="ctr" eaLnBrk="1" hangingPunct="1">
              <a:defRPr/>
            </a:pPr>
            <a:r>
              <a:rPr lang="en-GB" altLang="it-IT" sz="2800" dirty="0" smtClean="0"/>
              <a:t>The tyranny of the present (of the exponential law) </a:t>
            </a:r>
          </a:p>
        </p:txBody>
      </p:sp>
      <p:sp>
        <p:nvSpPr>
          <p:cNvPr id="12291" name="Rectangle 5"/>
          <p:cNvSpPr>
            <a:spLocks noChangeArrowheads="1"/>
          </p:cNvSpPr>
          <p:nvPr/>
        </p:nvSpPr>
        <p:spPr bwMode="auto">
          <a:xfrm>
            <a:off x="135922" y="3229122"/>
            <a:ext cx="3220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it-IT" dirty="0"/>
              <a:t>Discount Factor (DF</a:t>
            </a:r>
            <a:r>
              <a:rPr lang="en-GB" altLang="it-IT" dirty="0" smtClean="0"/>
              <a:t>)=</a:t>
            </a:r>
            <a:endParaRPr lang="it-IT" altLang="it-IT" dirty="0"/>
          </a:p>
        </p:txBody>
      </p:sp>
      <p:pic>
        <p:nvPicPr>
          <p:cNvPr id="12292"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559843"/>
            <a:ext cx="19446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815828"/>
            <a:ext cx="2880047" cy="1390650"/>
          </a:xfrm>
          <a:prstGeom prst="rect">
            <a:avLst/>
          </a:prstGeom>
          <a:ln/>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1767280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19100" y="152400"/>
            <a:ext cx="8229600" cy="563562"/>
          </a:xfrm>
        </p:spPr>
        <p:txBody>
          <a:bodyPr>
            <a:normAutofit fontScale="90000"/>
          </a:bodyPr>
          <a:lstStyle/>
          <a:p>
            <a:r>
              <a:rPr lang="fi-FI" altLang="en-US" sz="3600" b="1" dirty="0" smtClean="0"/>
              <a:t>Social discount rate (SDR)</a:t>
            </a:r>
            <a:endParaRPr lang="fi-FI" altLang="en-US" sz="3600" b="1" dirty="0"/>
          </a:p>
        </p:txBody>
      </p:sp>
      <p:sp>
        <p:nvSpPr>
          <p:cNvPr id="76803" name="Rectangle 3"/>
          <p:cNvSpPr>
            <a:spLocks noGrp="1" noChangeArrowheads="1"/>
          </p:cNvSpPr>
          <p:nvPr>
            <p:ph idx="1"/>
          </p:nvPr>
        </p:nvSpPr>
        <p:spPr>
          <a:xfrm>
            <a:off x="304800" y="715962"/>
            <a:ext cx="8458200" cy="5913438"/>
          </a:xfrm>
        </p:spPr>
        <p:txBody>
          <a:bodyPr>
            <a:normAutofit/>
          </a:bodyPr>
          <a:lstStyle/>
          <a:p>
            <a:pPr>
              <a:lnSpc>
                <a:spcPct val="120000"/>
              </a:lnSpc>
              <a:spcBef>
                <a:spcPts val="0"/>
              </a:spcBef>
            </a:pPr>
            <a:r>
              <a:rPr lang="en-US" sz="2400" dirty="0"/>
              <a:t>Defined as the appropriate value of </a:t>
            </a:r>
            <a:r>
              <a:rPr lang="en-US" sz="2400" i="1" dirty="0"/>
              <a:t>r </a:t>
            </a:r>
            <a:r>
              <a:rPr lang="en-US" sz="2400" dirty="0"/>
              <a:t>to use in computing present discount value for social </a:t>
            </a:r>
            <a:r>
              <a:rPr lang="en-US" sz="2400" dirty="0" smtClean="0"/>
              <a:t>investments/projects.</a:t>
            </a:r>
          </a:p>
          <a:p>
            <a:pPr>
              <a:lnSpc>
                <a:spcPct val="120000"/>
              </a:lnSpc>
              <a:spcBef>
                <a:spcPts val="0"/>
              </a:spcBef>
            </a:pPr>
            <a:r>
              <a:rPr lang="en-US" sz="2400" dirty="0"/>
              <a:t>Used to measure social marginal cost &amp; </a:t>
            </a:r>
            <a:r>
              <a:rPr lang="en-US" sz="2400" dirty="0" smtClean="0"/>
              <a:t>marginal </a:t>
            </a:r>
            <a:r>
              <a:rPr lang="en-US" sz="2400" dirty="0"/>
              <a:t>benefit of I</a:t>
            </a:r>
            <a:r>
              <a:rPr lang="en-US" sz="2400" baseline="30000" dirty="0"/>
              <a:t>t</a:t>
            </a:r>
            <a:r>
              <a:rPr lang="en-US" sz="2400" dirty="0"/>
              <a:t>.</a:t>
            </a:r>
          </a:p>
          <a:p>
            <a:pPr>
              <a:lnSpc>
                <a:spcPct val="120000"/>
              </a:lnSpc>
              <a:spcBef>
                <a:spcPts val="0"/>
              </a:spcBef>
            </a:pPr>
            <a:r>
              <a:rPr lang="en-US" sz="2400" dirty="0" smtClean="0"/>
              <a:t>Determines whether project passes benefit-cost test.</a:t>
            </a:r>
          </a:p>
          <a:p>
            <a:pPr>
              <a:lnSpc>
                <a:spcPct val="120000"/>
              </a:lnSpc>
              <a:spcBef>
                <a:spcPts val="0"/>
              </a:spcBef>
            </a:pPr>
            <a:r>
              <a:rPr lang="en-US" sz="2400" dirty="0" smtClean="0"/>
              <a:t>Determining SDR not easy.</a:t>
            </a:r>
          </a:p>
          <a:p>
            <a:pPr>
              <a:lnSpc>
                <a:spcPct val="120000"/>
              </a:lnSpc>
              <a:spcBef>
                <a:spcPts val="0"/>
              </a:spcBef>
            </a:pPr>
            <a:r>
              <a:rPr lang="en-US" sz="2400" dirty="0" smtClean="0"/>
              <a:t>Error can lead to discrepancies </a:t>
            </a:r>
            <a:r>
              <a:rPr lang="en-US" sz="2400" dirty="0"/>
              <a:t>in </a:t>
            </a:r>
            <a:r>
              <a:rPr lang="en-US" sz="2400" dirty="0" smtClean="0"/>
              <a:t>true </a:t>
            </a:r>
            <a:r>
              <a:rPr lang="en-US" sz="2400" u="sng" dirty="0" smtClean="0"/>
              <a:t>net</a:t>
            </a:r>
            <a:r>
              <a:rPr lang="en-US" sz="2400" dirty="0" smtClean="0"/>
              <a:t> benefit of projects/policies.</a:t>
            </a:r>
          </a:p>
          <a:p>
            <a:pPr>
              <a:lnSpc>
                <a:spcPct val="120000"/>
              </a:lnSpc>
              <a:spcBef>
                <a:spcPts val="0"/>
              </a:spcBef>
            </a:pPr>
            <a:r>
              <a:rPr lang="en-US" sz="2400" dirty="0" smtClean="0"/>
              <a:t>Calculating true </a:t>
            </a:r>
            <a:r>
              <a:rPr lang="en-US" sz="2400" dirty="0"/>
              <a:t>social marginal cost </a:t>
            </a:r>
            <a:r>
              <a:rPr lang="en-US" sz="2400" dirty="0" smtClean="0"/>
              <a:t>may </a:t>
            </a:r>
            <a:r>
              <a:rPr lang="en-US" sz="2400" dirty="0"/>
              <a:t>be </a:t>
            </a:r>
            <a:r>
              <a:rPr lang="en-US" sz="2400" dirty="0" smtClean="0"/>
              <a:t>easier </a:t>
            </a:r>
            <a:r>
              <a:rPr lang="en-US" sz="2400" dirty="0"/>
              <a:t>than measuring the social marginal </a:t>
            </a:r>
            <a:r>
              <a:rPr lang="en-US" sz="2400" dirty="0" smtClean="0"/>
              <a:t>benefit</a:t>
            </a:r>
            <a:r>
              <a:rPr lang="en-US" sz="2400" dirty="0"/>
              <a:t> </a:t>
            </a:r>
            <a:r>
              <a:rPr lang="en-US" sz="2400" dirty="0" smtClean="0"/>
              <a:t>because of </a:t>
            </a:r>
            <a:r>
              <a:rPr lang="en-US" sz="2400" dirty="0"/>
              <a:t>uncertainty involved </a:t>
            </a:r>
            <a:r>
              <a:rPr lang="en-US" sz="2400" dirty="0" smtClean="0"/>
              <a:t>in latter and they may last for long or occur in distant future (entails </a:t>
            </a:r>
            <a:r>
              <a:rPr lang="en-US" sz="2400" u="sng" dirty="0" smtClean="0"/>
              <a:t>intergenerational discounting</a:t>
            </a:r>
            <a:r>
              <a:rPr lang="en-US" sz="2400" dirty="0" smtClean="0"/>
              <a:t>).</a:t>
            </a:r>
          </a:p>
          <a:p>
            <a:pPr>
              <a:lnSpc>
                <a:spcPct val="120000"/>
              </a:lnSpc>
              <a:spcBef>
                <a:spcPts val="0"/>
              </a:spcBef>
            </a:pPr>
            <a:r>
              <a:rPr lang="en-US" sz="2400" dirty="0" smtClean="0"/>
              <a:t>Small </a:t>
            </a:r>
            <a:r>
              <a:rPr lang="en-US" sz="2400" dirty="0"/>
              <a:t>increase </a:t>
            </a:r>
            <a:r>
              <a:rPr lang="en-US" sz="2400" dirty="0" smtClean="0"/>
              <a:t>in SDR can </a:t>
            </a:r>
            <a:r>
              <a:rPr lang="en-US" sz="2400" dirty="0"/>
              <a:t>matter enormously for </a:t>
            </a:r>
            <a:r>
              <a:rPr lang="en-US" sz="2400" dirty="0" smtClean="0"/>
              <a:t>long lived benefits or those far </a:t>
            </a:r>
            <a:r>
              <a:rPr lang="en-US" sz="2400" dirty="0"/>
              <a:t>into the </a:t>
            </a:r>
            <a:r>
              <a:rPr lang="en-US" sz="2400" dirty="0" smtClean="0"/>
              <a:t>future.</a:t>
            </a:r>
          </a:p>
          <a:p>
            <a:pPr>
              <a:spcBef>
                <a:spcPts val="0"/>
              </a:spcBef>
            </a:pPr>
            <a:endParaRPr lang="fi-FI" altLang="en-US" sz="2400" dirty="0"/>
          </a:p>
        </p:txBody>
      </p:sp>
    </p:spTree>
    <p:extLst>
      <p:ext uri="{BB962C8B-B14F-4D97-AF65-F5344CB8AC3E}">
        <p14:creationId xmlns:p14="http://schemas.microsoft.com/office/powerpoint/2010/main" val="3703434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a:bodyPr>
          <a:lstStyle/>
          <a:p>
            <a:r>
              <a:rPr lang="fi-FI" altLang="en-US" sz="3600" b="1" dirty="0"/>
              <a:t>Example of discount rate</a:t>
            </a:r>
          </a:p>
        </p:txBody>
      </p:sp>
      <p:sp>
        <p:nvSpPr>
          <p:cNvPr id="76803" name="Rectangle 3"/>
          <p:cNvSpPr>
            <a:spLocks noGrp="1" noChangeArrowheads="1"/>
          </p:cNvSpPr>
          <p:nvPr>
            <p:ph idx="1"/>
          </p:nvPr>
        </p:nvSpPr>
        <p:spPr/>
        <p:txBody>
          <a:bodyPr/>
          <a:lstStyle/>
          <a:p>
            <a:r>
              <a:rPr lang="fi-FI" altLang="en-US" dirty="0"/>
              <a:t>present value of </a:t>
            </a:r>
            <a:r>
              <a:rPr lang="fi-FI" altLang="en-US" dirty="0" smtClean="0"/>
              <a:t>$1000 </a:t>
            </a:r>
            <a:r>
              <a:rPr lang="fi-FI" altLang="en-US" dirty="0"/>
              <a:t>after 100 years </a:t>
            </a:r>
            <a:r>
              <a:rPr lang="fi-FI" altLang="en-US" dirty="0" smtClean="0"/>
              <a:t>with different discount </a:t>
            </a:r>
            <a:r>
              <a:rPr lang="fi-FI" altLang="en-US" dirty="0"/>
              <a:t>rates</a:t>
            </a:r>
          </a:p>
        </p:txBody>
      </p:sp>
      <p:pic>
        <p:nvPicPr>
          <p:cNvPr id="76804" name="Picture 4" descr="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030663" cy="289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99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274638"/>
            <a:ext cx="8610600" cy="1143000"/>
          </a:xfrm>
        </p:spPr>
        <p:txBody>
          <a:bodyPr>
            <a:normAutofit/>
          </a:bodyPr>
          <a:lstStyle/>
          <a:p>
            <a:r>
              <a:rPr lang="en-GB" altLang="en-US" sz="2800" b="1" dirty="0"/>
              <a:t>D</a:t>
            </a:r>
            <a:r>
              <a:rPr lang="en-GB" altLang="en-US" sz="2800" b="1" dirty="0" smtClean="0">
                <a:solidFill>
                  <a:schemeClr val="tx1"/>
                </a:solidFill>
              </a:rPr>
              <a:t>iscount rate has an important effect on present value</a:t>
            </a:r>
          </a:p>
        </p:txBody>
      </p:sp>
      <p:pic>
        <p:nvPicPr>
          <p:cNvPr id="3072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0682" y="1600200"/>
            <a:ext cx="7442636" cy="4525963"/>
          </a:xfrm>
          <a:noFill/>
        </p:spPr>
      </p:pic>
    </p:spTree>
    <p:extLst>
      <p:ext uri="{BB962C8B-B14F-4D97-AF65-F5344CB8AC3E}">
        <p14:creationId xmlns:p14="http://schemas.microsoft.com/office/powerpoint/2010/main" val="636114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411162"/>
          </a:xfrm>
        </p:spPr>
        <p:txBody>
          <a:bodyPr>
            <a:normAutofit fontScale="90000"/>
          </a:bodyPr>
          <a:lstStyle/>
          <a:p>
            <a:r>
              <a:rPr lang="fi-FI" altLang="en-US" sz="3600" b="1" dirty="0" smtClean="0"/>
              <a:t>Importance of discount rate in climate policy</a:t>
            </a:r>
            <a:endParaRPr lang="fi-FI" altLang="en-US" sz="3600" b="1" dirty="0"/>
          </a:p>
        </p:txBody>
      </p:sp>
      <p:sp>
        <p:nvSpPr>
          <p:cNvPr id="76803" name="Rectangle 3"/>
          <p:cNvSpPr>
            <a:spLocks noGrp="1" noChangeArrowheads="1"/>
          </p:cNvSpPr>
          <p:nvPr>
            <p:ph idx="1"/>
          </p:nvPr>
        </p:nvSpPr>
        <p:spPr>
          <a:xfrm>
            <a:off x="304800" y="990600"/>
            <a:ext cx="8458200" cy="5334000"/>
          </a:xfrm>
        </p:spPr>
        <p:txBody>
          <a:bodyPr>
            <a:normAutofit/>
          </a:bodyPr>
          <a:lstStyle/>
          <a:p>
            <a:pPr>
              <a:lnSpc>
                <a:spcPct val="150000"/>
              </a:lnSpc>
              <a:spcBef>
                <a:spcPts val="0"/>
              </a:spcBef>
            </a:pPr>
            <a:r>
              <a:rPr lang="en-US" sz="2600" dirty="0" smtClean="0"/>
              <a:t>Projects to reduce GHG emissions have long horizons.</a:t>
            </a:r>
          </a:p>
          <a:p>
            <a:pPr>
              <a:lnSpc>
                <a:spcPct val="150000"/>
              </a:lnSpc>
              <a:spcBef>
                <a:spcPts val="0"/>
              </a:spcBef>
            </a:pPr>
            <a:r>
              <a:rPr lang="en-US" sz="2600" dirty="0" smtClean="0"/>
              <a:t>Benefits last for centuries but mitigation costs borne today.</a:t>
            </a:r>
          </a:p>
          <a:p>
            <a:pPr>
              <a:lnSpc>
                <a:spcPct val="150000"/>
              </a:lnSpc>
              <a:spcBef>
                <a:spcPts val="0"/>
              </a:spcBef>
            </a:pPr>
            <a:r>
              <a:rPr lang="en-US" sz="2600" dirty="0" smtClean="0"/>
              <a:t>Whether such projects pass benefit-test is sensitive to rate at which future benefits are discounted.</a:t>
            </a:r>
          </a:p>
          <a:p>
            <a:pPr>
              <a:lnSpc>
                <a:spcPct val="150000"/>
              </a:lnSpc>
              <a:spcBef>
                <a:spcPts val="0"/>
              </a:spcBef>
            </a:pPr>
            <a:r>
              <a:rPr lang="en-US" sz="2600" dirty="0" smtClean="0"/>
              <a:t>Influence choice between ‘big bang’ vs. ‘policy ramp’ policies (rapid vs. gradual increase in emission control rates).</a:t>
            </a:r>
          </a:p>
          <a:p>
            <a:pPr>
              <a:lnSpc>
                <a:spcPct val="150000"/>
              </a:lnSpc>
              <a:spcBef>
                <a:spcPts val="0"/>
              </a:spcBef>
            </a:pPr>
            <a:r>
              <a:rPr lang="en-US" sz="2600" dirty="0" smtClean="0"/>
              <a:t>Stern/Weitzman vs. the rest (e.g., Nordhaus)</a:t>
            </a:r>
          </a:p>
          <a:p>
            <a:pPr>
              <a:spcBef>
                <a:spcPts val="0"/>
              </a:spcBef>
            </a:pPr>
            <a:endParaRPr lang="en-US" sz="2400" dirty="0" smtClean="0"/>
          </a:p>
          <a:p>
            <a:pPr>
              <a:spcBef>
                <a:spcPts val="0"/>
              </a:spcBef>
            </a:pPr>
            <a:endParaRPr lang="fi-FI" altLang="en-US" sz="2400" dirty="0"/>
          </a:p>
        </p:txBody>
      </p:sp>
    </p:spTree>
    <p:extLst>
      <p:ext uri="{BB962C8B-B14F-4D97-AF65-F5344CB8AC3E}">
        <p14:creationId xmlns:p14="http://schemas.microsoft.com/office/powerpoint/2010/main" val="1243212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715962"/>
          </a:xfrm>
        </p:spPr>
        <p:txBody>
          <a:bodyPr>
            <a:normAutofit/>
          </a:bodyPr>
          <a:lstStyle/>
          <a:p>
            <a:pPr eaLnBrk="1" fontAlgn="auto" hangingPunct="1">
              <a:spcAft>
                <a:spcPts val="0"/>
              </a:spcAft>
              <a:defRPr/>
            </a:pPr>
            <a:r>
              <a:rPr lang="it-IT" sz="3600" dirty="0" smtClean="0"/>
              <a:t>Positive or zero interest rate?</a:t>
            </a:r>
            <a:endParaRPr lang="it-IT" sz="3600" dirty="0"/>
          </a:p>
        </p:txBody>
      </p:sp>
      <p:sp>
        <p:nvSpPr>
          <p:cNvPr id="18435" name="Segnaposto contenuto 2"/>
          <p:cNvSpPr>
            <a:spLocks noGrp="1"/>
          </p:cNvSpPr>
          <p:nvPr>
            <p:ph idx="1"/>
          </p:nvPr>
        </p:nvSpPr>
        <p:spPr>
          <a:xfrm>
            <a:off x="304800" y="745666"/>
            <a:ext cx="8362627" cy="5807533"/>
          </a:xfrm>
        </p:spPr>
        <p:txBody>
          <a:bodyPr>
            <a:noAutofit/>
          </a:bodyPr>
          <a:lstStyle/>
          <a:p>
            <a:pPr eaLnBrk="1" hangingPunct="1">
              <a:spcBef>
                <a:spcPts val="0"/>
              </a:spcBef>
            </a:pPr>
            <a:r>
              <a:rPr lang="it-IT" altLang="it-IT" sz="2300" dirty="0" smtClean="0"/>
              <a:t>Some economists would argue against a positive pure time preference (delinked from economic issues) unless extinction of the human race is expected.</a:t>
            </a:r>
          </a:p>
          <a:p>
            <a:pPr eaLnBrk="1" hangingPunct="1">
              <a:spcBef>
                <a:spcPts val="0"/>
              </a:spcBef>
            </a:pPr>
            <a:r>
              <a:rPr lang="it-IT" altLang="it-IT" sz="2300" b="1" dirty="0" smtClean="0"/>
              <a:t>Pigou</a:t>
            </a:r>
            <a:r>
              <a:rPr lang="it-IT" altLang="it-IT" sz="2300" dirty="0" smtClean="0"/>
              <a:t> (1932): «our telescopic faculty is defective and we therefore see future pleasures as it were on a diminished scale.. It implies that people distribute the resources between the present, the near future and the remote future on the basis of a wholly irrational preference…the inevitable result is that efforts directed towards the future are starved relatively to efforts directed towards the present»</a:t>
            </a:r>
          </a:p>
          <a:p>
            <a:pPr eaLnBrk="1" hangingPunct="1">
              <a:spcBef>
                <a:spcPts val="0"/>
              </a:spcBef>
            </a:pPr>
            <a:r>
              <a:rPr lang="it-IT" altLang="it-IT" sz="2300" b="1" dirty="0" smtClean="0"/>
              <a:t>Harrod</a:t>
            </a:r>
            <a:r>
              <a:rPr lang="it-IT" altLang="it-IT" sz="2300" dirty="0" smtClean="0"/>
              <a:t>:</a:t>
            </a:r>
            <a:r>
              <a:rPr lang="it-IT" altLang="it-IT" sz="2300" b="1" dirty="0" smtClean="0"/>
              <a:t> </a:t>
            </a:r>
            <a:r>
              <a:rPr lang="it-IT" altLang="it-IT" sz="2300" dirty="0" smtClean="0"/>
              <a:t>«polite expression for rapacity and the conquest of reason by passion»</a:t>
            </a:r>
          </a:p>
          <a:p>
            <a:pPr>
              <a:spcBef>
                <a:spcPts val="0"/>
              </a:spcBef>
            </a:pPr>
            <a:r>
              <a:rPr lang="it-IT" altLang="it-IT" sz="2300" b="1" dirty="0" smtClean="0"/>
              <a:t>Ramsey</a:t>
            </a:r>
            <a:r>
              <a:rPr lang="it-IT" altLang="it-IT" sz="2300" dirty="0" smtClean="0"/>
              <a:t> (1928): «</a:t>
            </a:r>
            <a:r>
              <a:rPr lang="en-IN" sz="2300" dirty="0" smtClean="0"/>
              <a:t>it </a:t>
            </a:r>
            <a:r>
              <a:rPr lang="en-IN" sz="2300" dirty="0"/>
              <a:t>is assumed that we do not discount later enjoyments in </a:t>
            </a:r>
            <a:r>
              <a:rPr lang="en-IN" sz="2300" dirty="0" smtClean="0"/>
              <a:t>comparison </a:t>
            </a:r>
            <a:r>
              <a:rPr lang="en-IN" sz="2300" dirty="0"/>
              <a:t>with earlier ones, a practice which is ethically indefensible and arises merely from the weakness of the </a:t>
            </a:r>
            <a:r>
              <a:rPr lang="en-IN" sz="2300" dirty="0" smtClean="0"/>
              <a:t>imagination</a:t>
            </a:r>
            <a:r>
              <a:rPr lang="it-IT" altLang="it-IT" sz="2300" dirty="0" smtClean="0"/>
              <a:t>»</a:t>
            </a:r>
          </a:p>
        </p:txBody>
      </p:sp>
    </p:spTree>
    <p:extLst>
      <p:ext uri="{BB962C8B-B14F-4D97-AF65-F5344CB8AC3E}">
        <p14:creationId xmlns:p14="http://schemas.microsoft.com/office/powerpoint/2010/main" val="2385919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6328</TotalTime>
  <Words>2002</Words>
  <Application>Microsoft Office PowerPoint</Application>
  <PresentationFormat>On-screen Show (4:3)</PresentationFormat>
  <Paragraphs>276</Paragraphs>
  <Slides>36</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Book Antiqua</vt:lpstr>
      <vt:lpstr>Calibri</vt:lpstr>
      <vt:lpstr>Cambria Math</vt:lpstr>
      <vt:lpstr>Lucida Sans Unicode</vt:lpstr>
      <vt:lpstr>Mangal</vt:lpstr>
      <vt:lpstr>Symbol</vt:lpstr>
      <vt:lpstr>Times New Roman</vt:lpstr>
      <vt:lpstr>Wingdings</vt:lpstr>
      <vt:lpstr>1_Office Theme</vt:lpstr>
      <vt:lpstr> Course 609  Discounting and Climate Change  (in progress…) </vt:lpstr>
      <vt:lpstr>Outline</vt:lpstr>
      <vt:lpstr>PowerPoint Presentation</vt:lpstr>
      <vt:lpstr>PowerPoint Presentation</vt:lpstr>
      <vt:lpstr>Social discount rate (SDR)</vt:lpstr>
      <vt:lpstr>Example of discount rate</vt:lpstr>
      <vt:lpstr>Discount rate has an important effect on present value</vt:lpstr>
      <vt:lpstr>Importance of discount rate in climate policy</vt:lpstr>
      <vt:lpstr>Positive or zero interest rate?</vt:lpstr>
      <vt:lpstr>Stern Review (2006)</vt:lpstr>
      <vt:lpstr>Ethics and climate change in the Stern Review</vt:lpstr>
      <vt:lpstr>Calculating social discount rate using Ramsey rule</vt:lpstr>
      <vt:lpstr>Calculating social discount rate using Ramsey rule</vt:lpstr>
      <vt:lpstr>Utility function used in deriving Ramsey rule</vt:lpstr>
      <vt:lpstr>Utility function (CIES)</vt:lpstr>
      <vt:lpstr>PowerPoint Presentation</vt:lpstr>
      <vt:lpstr>Inequality version (inter- or intra-generational)</vt:lpstr>
      <vt:lpstr>σ (= η) represents curvature of utility function</vt:lpstr>
      <vt:lpstr>Social Discount Rate and Ramsey Rule (Euler Equation)</vt:lpstr>
      <vt:lpstr>Two rationales for discounting</vt:lpstr>
      <vt:lpstr>Declining discount rate (DDR)</vt:lpstr>
      <vt:lpstr>PowerPoint Presentation</vt:lpstr>
      <vt:lpstr>PowerPoint Presentation</vt:lpstr>
      <vt:lpstr>Two approaches to DDR</vt:lpstr>
      <vt:lpstr>PowerPoint Presentation</vt:lpstr>
      <vt:lpstr>Example</vt:lpstr>
      <vt:lpstr>PowerPoint Presentation</vt:lpstr>
      <vt:lpstr>PowerPoint Presentation</vt:lpstr>
      <vt:lpstr>As T increases.. </vt:lpstr>
      <vt:lpstr>PowerPoint Presentation</vt:lpstr>
      <vt:lpstr>PowerPoint Presentation</vt:lpstr>
      <vt:lpstr>Pragmatic Weitzman like discounting</vt:lpstr>
      <vt:lpstr>PowerPoint Presentation</vt:lpstr>
      <vt:lpstr>Formally defining “certainty equivalent” discount rate (Arrow et al. 2014, Cropper et al. 2014)</vt:lpstr>
      <vt:lpstr>PowerPoint Presentation</vt:lpstr>
      <vt:lpstr>PowerPoint Presentation</vt:lpstr>
    </vt:vector>
  </TitlesOfParts>
  <Company>yale 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n</dc:creator>
  <cp:lastModifiedBy>economics</cp:lastModifiedBy>
  <cp:revision>217</cp:revision>
  <dcterms:created xsi:type="dcterms:W3CDTF">2001-10-21T14:35:59Z</dcterms:created>
  <dcterms:modified xsi:type="dcterms:W3CDTF">2017-03-01T11:54:32Z</dcterms:modified>
</cp:coreProperties>
</file>